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5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40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5213A99-33AD-B84A-99E1-AAEFB2410BFA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75BCFA-D97B-D046-93E7-E1B2354CF07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introduction to the basics of </a:t>
            </a:r>
            <a:r>
              <a:rPr lang="en-US" sz="2800" dirty="0"/>
              <a:t>Hand and Upper </a:t>
            </a:r>
            <a:r>
              <a:rPr lang="en-US" sz="2800" dirty="0" smtClean="0"/>
              <a:t>Extremity rehab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Rehab for the Hand and Upper Extremity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9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Sensory Testing on the Hand</a:t>
            </a:r>
          </a:p>
          <a:p>
            <a:pPr lvl="1"/>
            <a:r>
              <a:rPr lang="en-US" dirty="0" smtClean="0"/>
              <a:t>Performing </a:t>
            </a:r>
            <a:r>
              <a:rPr lang="en-US" dirty="0"/>
              <a:t>l</a:t>
            </a:r>
            <a:r>
              <a:rPr lang="en-US" dirty="0" smtClean="0"/>
              <a:t>ight touch can be an easy way to check nerve innervation</a:t>
            </a:r>
            <a:endParaRPr lang="en-US" dirty="0"/>
          </a:p>
          <a:p>
            <a:pPr lvl="2"/>
            <a:r>
              <a:rPr lang="en-US" dirty="0" smtClean="0"/>
              <a:t>While the patient is looking away or eyes closed, gentle rub over the 3 main areas of nerve supply to the hand. </a:t>
            </a:r>
          </a:p>
          <a:p>
            <a:pPr lvl="2"/>
            <a:r>
              <a:rPr lang="en-US" dirty="0" smtClean="0"/>
              <a:t>If patient feels the light touch = less likely of nerve damage</a:t>
            </a:r>
          </a:p>
          <a:p>
            <a:pPr lvl="2"/>
            <a:r>
              <a:rPr lang="en-US" dirty="0" smtClean="0"/>
              <a:t>If patient does not feel light touch, you can increase pressure until sensation is felt. </a:t>
            </a:r>
          </a:p>
          <a:p>
            <a:pPr lvl="1"/>
            <a:r>
              <a:rPr lang="en-US" dirty="0" smtClean="0"/>
              <a:t>The most accurate way to test sensory innervation </a:t>
            </a:r>
            <a:r>
              <a:rPr lang="en-US" dirty="0"/>
              <a:t>is to use </a:t>
            </a:r>
            <a:r>
              <a:rPr lang="en-US" dirty="0" smtClean="0"/>
              <a:t>Semmes Weinstein monofilament.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989" y="4862961"/>
            <a:ext cx="2628643" cy="1498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9499" y="5499291"/>
            <a:ext cx="1678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Source:https</a:t>
            </a:r>
            <a:r>
              <a:rPr lang="en-US" sz="1000" dirty="0"/>
              <a:t>://</a:t>
            </a:r>
            <a:r>
              <a:rPr lang="en-US" sz="1000" dirty="0" err="1"/>
              <a:t>www.prohealthcareproducts.com</a:t>
            </a:r>
            <a:r>
              <a:rPr lang="en-US" sz="1000" dirty="0"/>
              <a:t>/west-hand-monofilaments-</a:t>
            </a:r>
            <a:r>
              <a:rPr lang="en-US" sz="1000" dirty="0" err="1"/>
              <a:t>weinstein</a:t>
            </a:r>
            <a:r>
              <a:rPr lang="en-US" sz="1000" dirty="0"/>
              <a:t>-enhanced-sensory-test/ </a:t>
            </a:r>
          </a:p>
        </p:txBody>
      </p:sp>
    </p:spTree>
    <p:extLst>
      <p:ext uri="{BB962C8B-B14F-4D97-AF65-F5344CB8AC3E}">
        <p14:creationId xmlns:p14="http://schemas.microsoft.com/office/powerpoint/2010/main" val="2527103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074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Skin Integrity </a:t>
            </a:r>
          </a:p>
          <a:p>
            <a:pPr lvl="1"/>
            <a:r>
              <a:rPr lang="en-US" dirty="0" smtClean="0"/>
              <a:t>Wound Care</a:t>
            </a:r>
          </a:p>
          <a:p>
            <a:pPr lvl="2"/>
            <a:r>
              <a:rPr lang="en-US" dirty="0" smtClean="0"/>
              <a:t>Usually wound care is performed by nursing or Medical Doctors</a:t>
            </a:r>
          </a:p>
          <a:p>
            <a:pPr lvl="2"/>
            <a:r>
              <a:rPr lang="en-US" dirty="0" smtClean="0"/>
              <a:t>But it is important for therapists to monitor wounds post surgery and alert Medical staff of possible infections.</a:t>
            </a:r>
          </a:p>
          <a:p>
            <a:pPr lvl="1"/>
            <a:r>
              <a:rPr lang="en-US" dirty="0"/>
              <a:t>Color wound </a:t>
            </a:r>
            <a:r>
              <a:rPr lang="en-US" dirty="0" smtClean="0"/>
              <a:t>classification</a:t>
            </a:r>
          </a:p>
          <a:p>
            <a:pPr lvl="2"/>
            <a:r>
              <a:rPr lang="en-US" dirty="0"/>
              <a:t>Red</a:t>
            </a:r>
          </a:p>
          <a:p>
            <a:pPr lvl="3">
              <a:buFont typeface="Arial"/>
              <a:buChar char="•"/>
            </a:pPr>
            <a:r>
              <a:rPr lang="en-US" dirty="0"/>
              <a:t>   Clean, healing, granulating</a:t>
            </a:r>
          </a:p>
          <a:p>
            <a:pPr lvl="2"/>
            <a:r>
              <a:rPr lang="en-US" dirty="0"/>
              <a:t>Yellow</a:t>
            </a:r>
          </a:p>
          <a:p>
            <a:pPr lvl="3">
              <a:buFont typeface="Arial"/>
              <a:buChar char="•"/>
            </a:pPr>
            <a:r>
              <a:rPr lang="en-US" dirty="0"/>
              <a:t>   Possible infection</a:t>
            </a:r>
          </a:p>
          <a:p>
            <a:pPr lvl="3">
              <a:buFont typeface="Arial"/>
              <a:buChar char="•"/>
            </a:pPr>
            <a:r>
              <a:rPr lang="en-US" dirty="0"/>
              <a:t>   Contains devitalized slough, or fibrous exudate -</a:t>
            </a:r>
            <a:r>
              <a:rPr lang="en-US" dirty="0" smtClean="0"/>
              <a:t>&gt; </a:t>
            </a:r>
            <a:r>
              <a:rPr lang="en-US" dirty="0"/>
              <a:t>can promote </a:t>
            </a:r>
            <a:r>
              <a:rPr lang="en-US" dirty="0" smtClean="0"/>
              <a:t>  bacterial </a:t>
            </a:r>
            <a:r>
              <a:rPr lang="en-US" dirty="0"/>
              <a:t>growth/infect</a:t>
            </a:r>
          </a:p>
          <a:p>
            <a:pPr lvl="2"/>
            <a:r>
              <a:rPr lang="en-US" dirty="0"/>
              <a:t>Black</a:t>
            </a:r>
          </a:p>
          <a:p>
            <a:pPr lvl="3">
              <a:buFont typeface="Arial"/>
              <a:buChar char="•"/>
            </a:pPr>
            <a:r>
              <a:rPr lang="en-US" dirty="0"/>
              <a:t>   Necrotic/dead tissue -&gt; medium for bacterial growth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80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Wrist </a:t>
            </a:r>
          </a:p>
        </p:txBody>
      </p:sp>
    </p:spTree>
    <p:extLst>
      <p:ext uri="{BB962C8B-B14F-4D97-AF65-F5344CB8AC3E}">
        <p14:creationId xmlns:p14="http://schemas.microsoft.com/office/powerpoint/2010/main" val="29461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</a:t>
            </a:r>
            <a:r>
              <a:rPr lang="en-US" dirty="0" smtClean="0"/>
              <a:t>the Wrist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Screen Wrist ROM</a:t>
            </a:r>
          </a:p>
          <a:p>
            <a:pPr lvl="1"/>
            <a:r>
              <a:rPr lang="en-US" dirty="0" smtClean="0"/>
              <a:t>Same protocol as the hand</a:t>
            </a:r>
          </a:p>
          <a:p>
            <a:pPr lvl="2"/>
            <a:r>
              <a:rPr lang="en-US" dirty="0" smtClean="0"/>
              <a:t>(1) Screen AROM (2) Perform PROM (3) Record measurements using a goniometer of AROM/PROM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69" y="3144588"/>
            <a:ext cx="4193715" cy="320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Wrist </a:t>
            </a:r>
            <a:r>
              <a:rPr lang="en-US" dirty="0" smtClean="0"/>
              <a:t>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Wrist </a:t>
            </a:r>
            <a:r>
              <a:rPr lang="en-US" dirty="0" smtClean="0"/>
              <a:t>ROM</a:t>
            </a:r>
          </a:p>
          <a:p>
            <a:pPr lvl="1"/>
            <a:r>
              <a:rPr lang="en-US" dirty="0" smtClean="0"/>
              <a:t>Flexion = </a:t>
            </a:r>
            <a:r>
              <a:rPr lang="en-US" dirty="0"/>
              <a:t>80-90 degrees</a:t>
            </a:r>
          </a:p>
          <a:p>
            <a:pPr lvl="1"/>
            <a:r>
              <a:rPr lang="en-US" dirty="0" smtClean="0"/>
              <a:t>Extension = 80-90 degrees</a:t>
            </a:r>
          </a:p>
          <a:p>
            <a:pPr lvl="1"/>
            <a:r>
              <a:rPr lang="en-US" dirty="0" smtClean="0"/>
              <a:t>Ulnar Deviation = 30 degrees</a:t>
            </a:r>
          </a:p>
          <a:p>
            <a:pPr lvl="1"/>
            <a:r>
              <a:rPr lang="en-US" dirty="0" smtClean="0"/>
              <a:t>Radial Deviation = 20 degrees </a:t>
            </a:r>
          </a:p>
          <a:p>
            <a:pPr lvl="1"/>
            <a:r>
              <a:rPr lang="en-US" dirty="0" smtClean="0"/>
              <a:t>Pronation = </a:t>
            </a:r>
            <a:r>
              <a:rPr lang="en-US" dirty="0"/>
              <a:t>80-90 </a:t>
            </a:r>
            <a:r>
              <a:rPr lang="en-US" dirty="0" smtClean="0"/>
              <a:t>degrees *Elbow at 90 degrees</a:t>
            </a:r>
          </a:p>
          <a:p>
            <a:pPr lvl="1"/>
            <a:r>
              <a:rPr lang="en-US" dirty="0" smtClean="0"/>
              <a:t>Supination = </a:t>
            </a:r>
            <a:r>
              <a:rPr lang="en-US" dirty="0"/>
              <a:t>80-90 </a:t>
            </a:r>
            <a:r>
              <a:rPr lang="en-US" dirty="0" smtClean="0"/>
              <a:t>degrees </a:t>
            </a:r>
            <a:r>
              <a:rPr lang="en-US" dirty="0"/>
              <a:t>*Elbow at 90 degrees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49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Wrist 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Measuring Strength of the </a:t>
            </a:r>
            <a:r>
              <a:rPr lang="en-US" dirty="0" smtClean="0"/>
              <a:t>Wrist</a:t>
            </a:r>
          </a:p>
          <a:p>
            <a:pPr lvl="1"/>
            <a:r>
              <a:rPr lang="en-US" dirty="0" smtClean="0"/>
              <a:t>Use MMT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55" y="2467944"/>
            <a:ext cx="5700759" cy="3207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3658" y="5141023"/>
            <a:ext cx="24920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www.slideshare.net</a:t>
            </a:r>
            <a:r>
              <a:rPr lang="en-US" sz="1000" dirty="0"/>
              <a:t>/</a:t>
            </a:r>
            <a:r>
              <a:rPr lang="en-US" sz="1000" dirty="0" err="1"/>
              <a:t>Ajithlolita</a:t>
            </a:r>
            <a:r>
              <a:rPr lang="en-US" sz="1000" dirty="0"/>
              <a:t>/manual-muscle-test-mmt-129339656 </a:t>
            </a:r>
          </a:p>
        </p:txBody>
      </p:sp>
    </p:spTree>
    <p:extLst>
      <p:ext uri="{BB962C8B-B14F-4D97-AF65-F5344CB8AC3E}">
        <p14:creationId xmlns:p14="http://schemas.microsoft.com/office/powerpoint/2010/main" val="3407804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Wrist 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Sensory Testing on the </a:t>
            </a:r>
            <a:r>
              <a:rPr lang="en-US" dirty="0" smtClean="0"/>
              <a:t>Wrist/Forearm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59" y="2416310"/>
            <a:ext cx="4910317" cy="3682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8173" y="6099048"/>
            <a:ext cx="1980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Google Images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889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</a:t>
            </a:r>
            <a:r>
              <a:rPr lang="en-US" dirty="0" smtClean="0"/>
              <a:t>Elbow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6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Elbow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Screen Wrist ROM</a:t>
            </a:r>
          </a:p>
          <a:p>
            <a:pPr lvl="1"/>
            <a:r>
              <a:rPr lang="en-US" dirty="0"/>
              <a:t>Same protocol as the hand</a:t>
            </a:r>
          </a:p>
          <a:p>
            <a:pPr lvl="2"/>
            <a:r>
              <a:rPr lang="en-US" dirty="0"/>
              <a:t>(1) Screen AROM (2) Perform PROM (3) Record measurements using a goniometer of AROM/PROM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3548" y="6099048"/>
            <a:ext cx="1980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Google Images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82" y="3091631"/>
            <a:ext cx="4562766" cy="325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0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0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451" y="661954"/>
            <a:ext cx="82103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***Disclaimer***</a:t>
            </a:r>
          </a:p>
          <a:p>
            <a:endParaRPr lang="en-US" sz="2000" dirty="0" smtClean="0"/>
          </a:p>
          <a:p>
            <a:r>
              <a:rPr lang="en-US" sz="2000" dirty="0" smtClean="0"/>
              <a:t>This presentation is made to be a quick introduction to common assessments and also common treatment ideas for typical injuries </a:t>
            </a:r>
            <a:r>
              <a:rPr lang="en-US" sz="2000" dirty="0"/>
              <a:t>of the hand and upper </a:t>
            </a:r>
            <a:r>
              <a:rPr lang="en-US" sz="2000" dirty="0" smtClean="0"/>
              <a:t>extremity. </a:t>
            </a:r>
          </a:p>
          <a:p>
            <a:endParaRPr lang="en-US" sz="2000" dirty="0"/>
          </a:p>
          <a:p>
            <a:r>
              <a:rPr lang="en-US" sz="2000" dirty="0" smtClean="0"/>
              <a:t>This presentation will cover the hand, wrist, and elbow. It will not include the shoulder at this time. </a:t>
            </a:r>
          </a:p>
          <a:p>
            <a:endParaRPr lang="en-US" sz="2000" dirty="0"/>
          </a:p>
          <a:p>
            <a:r>
              <a:rPr lang="en-US" sz="2000" b="1" dirty="0" smtClean="0"/>
              <a:t>It is up to the therapist and/or health care provider to use their best clinical judgment when treating the patient. </a:t>
            </a:r>
          </a:p>
          <a:p>
            <a:endParaRPr lang="en-US" sz="2000" dirty="0"/>
          </a:p>
          <a:p>
            <a:r>
              <a:rPr lang="en-US" sz="2000" dirty="0" smtClean="0"/>
              <a:t>It is important to collaborate with Medical Doctors/Surgeons and to follow any specific protocols that may be set by the MD/Surgeon.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126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Bones maybe placed together by pins or Open Reduction and Internal Fixation (ORIFs) </a:t>
            </a:r>
          </a:p>
          <a:p>
            <a:r>
              <a:rPr lang="en-US" dirty="0"/>
              <a:t>Before fractured body part can be rehabbed, the bones much first heal. </a:t>
            </a:r>
            <a:endParaRPr lang="en-US" dirty="0" smtClean="0"/>
          </a:p>
          <a:p>
            <a:r>
              <a:rPr lang="en-US" dirty="0" smtClean="0"/>
              <a:t>It is very IMPORTANT that you follow the surgeons protocol at this time.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671" y="5032375"/>
            <a:ext cx="4052001" cy="1285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4746625"/>
            <a:ext cx="2794000" cy="1571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5752" y="6099048"/>
            <a:ext cx="1980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Google Images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753671" y="4746625"/>
            <a:ext cx="19807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Google Images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855393" y="4651057"/>
            <a:ext cx="198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ORIF Example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752" y="4324825"/>
            <a:ext cx="1980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3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 these body parts are healing, non-fractured body parts should be mobilized as soon as possible and in full ROM. </a:t>
            </a:r>
          </a:p>
          <a:p>
            <a:r>
              <a:rPr lang="en-US" dirty="0" smtClean="0"/>
              <a:t>It is also important to monitor the surgical sites for any sign and symptoms of infection, such as discoloration (yellow/green/black), pain, swelling, bad odor.  </a:t>
            </a:r>
          </a:p>
          <a:p>
            <a:pPr lvl="1"/>
            <a:r>
              <a:rPr lang="en-US" dirty="0" smtClean="0"/>
              <a:t>Notify doctor or nursing as soon as possible, if positive.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7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Fractures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pins and ORIFs are removed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Begin AROM/PROM exercises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At first, treatment should focus on recovering full ROM before strengthening.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If you begin strengthening, start with isometric exercises and then move on to concentric/eccentric strengthening.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Scar tissue management at surgical sites (scar tissue message)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Heat to help relax muscles and joints. Always wrap heating pad before applying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Manual therapy to help with AROM</a:t>
            </a:r>
          </a:p>
        </p:txBody>
      </p:sp>
    </p:spTree>
    <p:extLst>
      <p:ext uri="{BB962C8B-B14F-4D97-AF65-F5344CB8AC3E}">
        <p14:creationId xmlns:p14="http://schemas.microsoft.com/office/powerpoint/2010/main" val="335406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AROM Exercise </a:t>
            </a:r>
            <a:endParaRPr lang="en-US" dirty="0"/>
          </a:p>
        </p:txBody>
      </p:sp>
      <p:pic>
        <p:nvPicPr>
          <p:cNvPr id="6" name="Picture 5" descr="OT_TendonG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" y="628029"/>
            <a:ext cx="4718484" cy="61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AROM Exercise </a:t>
            </a:r>
            <a:r>
              <a:rPr lang="en-US" dirty="0" smtClean="0"/>
              <a:t>(</a:t>
            </a:r>
            <a:r>
              <a:rPr lang="en-US" dirty="0"/>
              <a:t>cont.)</a:t>
            </a:r>
          </a:p>
        </p:txBody>
      </p:sp>
      <p:pic>
        <p:nvPicPr>
          <p:cNvPr id="4" name="Picture 3" descr="OT_ElbowWris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682" y="822512"/>
            <a:ext cx="4840432" cy="6264088"/>
          </a:xfrm>
          <a:prstGeom prst="rect">
            <a:avLst/>
          </a:prstGeom>
        </p:spPr>
      </p:pic>
      <p:pic>
        <p:nvPicPr>
          <p:cNvPr id="6" name="Picture 5" descr="OT_ElbowWri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0" y="982384"/>
            <a:ext cx="4540249" cy="587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finger and limb amputations, again it is important to follow surgeon protocol.</a:t>
            </a:r>
          </a:p>
          <a:p>
            <a:r>
              <a:rPr lang="en-US" dirty="0" smtClean="0"/>
              <a:t>It is important to know if they will be fitted with prosthesis, to start shaping the limb. </a:t>
            </a:r>
          </a:p>
          <a:p>
            <a:r>
              <a:rPr lang="en-US" dirty="0" smtClean="0"/>
              <a:t>It is going to be important to start a desensitization  program as soon as possible.  </a:t>
            </a:r>
          </a:p>
          <a:p>
            <a:r>
              <a:rPr lang="en-US" dirty="0" smtClean="0"/>
              <a:t>Again, you will follow the similar protocol as for fractures.</a:t>
            </a:r>
          </a:p>
          <a:p>
            <a:pPr lvl="1"/>
            <a:r>
              <a:rPr lang="en-US" dirty="0" smtClean="0"/>
              <a:t>Start with ROM then move </a:t>
            </a:r>
            <a:r>
              <a:rPr lang="en-US" smtClean="0"/>
              <a:t>on to </a:t>
            </a:r>
            <a:r>
              <a:rPr lang="en-US" dirty="0" smtClean="0"/>
              <a:t>strengthening</a:t>
            </a:r>
          </a:p>
          <a:p>
            <a:pPr lvl="1"/>
            <a:r>
              <a:rPr lang="en-US" dirty="0" smtClean="0"/>
              <a:t>Monitor skin for any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70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2577"/>
          </a:xfrm>
        </p:spPr>
        <p:txBody>
          <a:bodyPr/>
          <a:lstStyle/>
          <a:p>
            <a:r>
              <a:rPr lang="en-US" dirty="0" smtClean="0"/>
              <a:t>Desensitization program</a:t>
            </a:r>
            <a:endParaRPr lang="en-US" dirty="0"/>
          </a:p>
        </p:txBody>
      </p:sp>
      <p:pic>
        <p:nvPicPr>
          <p:cNvPr id="4" name="Picture 3" descr="OT_A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167492"/>
            <a:ext cx="7556500" cy="297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15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52577"/>
          </a:xfrm>
        </p:spPr>
        <p:txBody>
          <a:bodyPr/>
          <a:lstStyle/>
          <a:p>
            <a:r>
              <a:rPr lang="en-US" dirty="0" smtClean="0"/>
              <a:t>Desensitization program</a:t>
            </a:r>
            <a:endParaRPr lang="en-US" dirty="0"/>
          </a:p>
        </p:txBody>
      </p:sp>
      <p:pic>
        <p:nvPicPr>
          <p:cNvPr id="5" name="Picture 4" descr="OT_A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35" y="2079625"/>
            <a:ext cx="6241802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094" y="2886060"/>
            <a:ext cx="81103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this was a presentation for a quick introduction to hand therapy. It is up to the treating therapist to use their best clinical judgment when treating.</a:t>
            </a:r>
          </a:p>
          <a:p>
            <a:endParaRPr lang="en-US" dirty="0"/>
          </a:p>
          <a:p>
            <a:r>
              <a:rPr lang="en-US" dirty="0" smtClean="0"/>
              <a:t>Thank you for the opportunity to collaborate with therapists/healthcare professionals from Armenia.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hope to continue the partnership in the future.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sz="1400" smtClean="0"/>
          </a:p>
          <a:p>
            <a:r>
              <a:rPr lang="en-US" sz="1400" smtClean="0"/>
              <a:t>Presentation </a:t>
            </a:r>
            <a:r>
              <a:rPr lang="en-US" sz="1400" dirty="0" smtClean="0"/>
              <a:t>Created by: Edward Agazaryan, OTR/L </a:t>
            </a:r>
          </a:p>
          <a:p>
            <a:r>
              <a:rPr lang="en-US" sz="1400" dirty="0" smtClean="0"/>
              <a:t>Occupational Therapist in Acute Care and Hand </a:t>
            </a:r>
            <a:r>
              <a:rPr lang="en-US" sz="1400" dirty="0" smtClean="0"/>
              <a:t>Therapy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62513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</a:t>
            </a:r>
            <a:r>
              <a:rPr lang="en-US" dirty="0"/>
              <a:t>of the </a:t>
            </a:r>
            <a:r>
              <a:rPr lang="en-US" dirty="0" smtClean="0"/>
              <a:t>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09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 of the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73977"/>
          </a:xfrm>
        </p:spPr>
        <p:txBody>
          <a:bodyPr>
            <a:normAutofit/>
          </a:bodyPr>
          <a:lstStyle/>
          <a:p>
            <a:r>
              <a:rPr lang="en-US" dirty="0" smtClean="0"/>
              <a:t>Screen Hand/Finger ROM</a:t>
            </a:r>
          </a:p>
          <a:p>
            <a:pPr lvl="1"/>
            <a:r>
              <a:rPr lang="en-US" dirty="0" smtClean="0"/>
              <a:t>Observe Active range of motion (AROM) and perform Passive range of motion (PROM)</a:t>
            </a:r>
          </a:p>
          <a:p>
            <a:pPr lvl="1"/>
            <a:r>
              <a:rPr lang="en-US" dirty="0" smtClean="0"/>
              <a:t>If possible compare affected hand the the non-affected hand.</a:t>
            </a:r>
          </a:p>
          <a:p>
            <a:pPr lvl="1"/>
            <a:r>
              <a:rPr lang="en-US" dirty="0" smtClean="0"/>
              <a:t>If both hands are affected use standardized norms for range of motion. </a:t>
            </a:r>
          </a:p>
          <a:p>
            <a:pPr lvl="1"/>
            <a:r>
              <a:rPr lang="en-US" dirty="0" smtClean="0"/>
              <a:t>Usually if PROM is greater than AROM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it may be due to muscle weakness. </a:t>
            </a:r>
          </a:p>
          <a:p>
            <a:pPr lvl="1"/>
            <a:r>
              <a:rPr lang="en-US" dirty="0" smtClean="0"/>
              <a:t>Use finger goniometer to measure </a:t>
            </a:r>
          </a:p>
          <a:p>
            <a:pPr marL="274320" lvl="1" indent="0">
              <a:buNone/>
            </a:pPr>
            <a:r>
              <a:rPr lang="en-US" dirty="0" smtClean="0"/>
              <a:t>     fingers and thumb ROM.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sz="1200" dirty="0"/>
          </a:p>
          <a:p>
            <a:pPr marL="274320" lvl="1" indent="0">
              <a:buNone/>
            </a:pPr>
            <a:r>
              <a:rPr lang="en-US" sz="1200" dirty="0" smtClean="0"/>
              <a:t>                                                                                                         Source: Google Images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02" y="3779555"/>
            <a:ext cx="2621470" cy="262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8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Hand/Finger ROM</a:t>
            </a:r>
          </a:p>
          <a:p>
            <a:endParaRPr lang="en-US" dirty="0"/>
          </a:p>
        </p:txBody>
      </p:sp>
      <p:pic>
        <p:nvPicPr>
          <p:cNvPr id="4" name="Picture 3" descr="OT_A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29" y="2040120"/>
            <a:ext cx="6138841" cy="43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8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</a:t>
            </a:r>
            <a:r>
              <a:rPr lang="en-US" dirty="0" smtClean="0"/>
              <a:t>Hand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Hand/Finger ROM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Source: https</a:t>
            </a:r>
            <a:r>
              <a:rPr lang="en-US" sz="1800" dirty="0"/>
              <a:t>://</a:t>
            </a:r>
            <a:r>
              <a:rPr lang="en-US" sz="1800" dirty="0" err="1"/>
              <a:t>www.eatonhand.com</a:t>
            </a:r>
            <a:r>
              <a:rPr lang="en-US" sz="1800" dirty="0"/>
              <a:t>/</a:t>
            </a:r>
            <a:r>
              <a:rPr lang="en-US" sz="1800" dirty="0" err="1"/>
              <a:t>cht</a:t>
            </a:r>
            <a:r>
              <a:rPr lang="en-US" sz="1800" dirty="0"/>
              <a:t>/cht044.htm</a:t>
            </a:r>
          </a:p>
        </p:txBody>
      </p:sp>
      <p:pic>
        <p:nvPicPr>
          <p:cNvPr id="4" name="Picture 3" descr="OT_A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5" y="2297967"/>
            <a:ext cx="8059314" cy="34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75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Measuring Strength of the Hand</a:t>
            </a:r>
          </a:p>
          <a:p>
            <a:pPr lvl="1"/>
            <a:r>
              <a:rPr lang="en-US" dirty="0" smtClean="0"/>
              <a:t>Grip Strength </a:t>
            </a:r>
          </a:p>
          <a:p>
            <a:pPr lvl="2"/>
            <a:r>
              <a:rPr lang="en-US" dirty="0" smtClean="0"/>
              <a:t>Use Dynamometer </a:t>
            </a:r>
          </a:p>
          <a:p>
            <a:pPr lvl="1"/>
            <a:r>
              <a:rPr lang="en-US" dirty="0" smtClean="0"/>
              <a:t>Pinch Strength</a:t>
            </a:r>
          </a:p>
          <a:p>
            <a:pPr lvl="2"/>
            <a:r>
              <a:rPr lang="en-US" dirty="0" smtClean="0"/>
              <a:t>Use small Dynamometer</a:t>
            </a:r>
          </a:p>
          <a:p>
            <a:pPr lvl="2"/>
            <a:r>
              <a:rPr lang="en-US" dirty="0" smtClean="0"/>
              <a:t>Check 3pt pinch (index finger, middle finger, and thumb) and Lateral pinch (thumb and lateral side of index finger)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489" y="2041068"/>
            <a:ext cx="1900611" cy="1541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90100" y="3182908"/>
            <a:ext cx="268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Source:https</a:t>
            </a:r>
            <a:r>
              <a:rPr lang="en-US" sz="1000" dirty="0"/>
              <a:t>://</a:t>
            </a:r>
            <a:r>
              <a:rPr lang="en-US" sz="1000" dirty="0" err="1"/>
              <a:t>www.alimed.com</a:t>
            </a:r>
            <a:r>
              <a:rPr lang="en-US" sz="1000" dirty="0"/>
              <a:t>/</a:t>
            </a:r>
            <a:r>
              <a:rPr lang="en-US" sz="1000" dirty="0" err="1"/>
              <a:t>jamar-dynamometers.html</a:t>
            </a:r>
            <a:r>
              <a:rPr lang="en-US" sz="1000" dirty="0" smtClean="0"/>
              <a:t>?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489" y="4202864"/>
            <a:ext cx="1312253" cy="2089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8195" y="5892710"/>
            <a:ext cx="232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Source:http</a:t>
            </a:r>
            <a:r>
              <a:rPr lang="en-US" sz="1000" dirty="0"/>
              <a:t>://</a:t>
            </a:r>
            <a:r>
              <a:rPr lang="en-US" sz="1000" dirty="0" err="1"/>
              <a:t>europepmc.org</a:t>
            </a:r>
            <a:r>
              <a:rPr lang="en-US" sz="1000" dirty="0"/>
              <a:t>/article/med/25379494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01742" y="4444755"/>
            <a:ext cx="2623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Tip-to-Tip Pinch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3pt Pinch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Lateral Pinch</a:t>
            </a:r>
          </a:p>
        </p:txBody>
      </p:sp>
    </p:spTree>
    <p:extLst>
      <p:ext uri="{BB962C8B-B14F-4D97-AF65-F5344CB8AC3E}">
        <p14:creationId xmlns:p14="http://schemas.microsoft.com/office/powerpoint/2010/main" val="165706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/>
            <a:r>
              <a:rPr lang="en-US" dirty="0"/>
              <a:t>Measuring Strength of the Hand</a:t>
            </a:r>
          </a:p>
          <a:p>
            <a:pPr marL="617220" lvl="2" indent="-342900">
              <a:buClr>
                <a:schemeClr val="accent1"/>
              </a:buClr>
              <a:buSzPct val="85000"/>
            </a:pPr>
            <a:r>
              <a:rPr lang="en-US" dirty="0" smtClean="0"/>
              <a:t>If </a:t>
            </a:r>
            <a:r>
              <a:rPr lang="en-US" dirty="0"/>
              <a:t>you do not have access to these equipment, you can perform Manual Muscle Testing (MMT)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891254"/>
            <a:ext cx="5700759" cy="32077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2511" y="5545050"/>
            <a:ext cx="2283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https://</a:t>
            </a:r>
            <a:r>
              <a:rPr lang="en-US" sz="1000" dirty="0" err="1"/>
              <a:t>www.slideshare.net</a:t>
            </a:r>
            <a:r>
              <a:rPr lang="en-US" sz="1000" dirty="0"/>
              <a:t>/</a:t>
            </a:r>
            <a:r>
              <a:rPr lang="en-US" sz="1000" dirty="0" err="1"/>
              <a:t>Ajithlolita</a:t>
            </a:r>
            <a:r>
              <a:rPr lang="en-US" sz="1000" dirty="0"/>
              <a:t>/manual-muscle-test-mmt-129339656 </a:t>
            </a:r>
          </a:p>
        </p:txBody>
      </p:sp>
    </p:spTree>
    <p:extLst>
      <p:ext uri="{BB962C8B-B14F-4D97-AF65-F5344CB8AC3E}">
        <p14:creationId xmlns:p14="http://schemas.microsoft.com/office/powerpoint/2010/main" val="302638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 of the Hand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Sensory Testing on the Hand</a:t>
            </a:r>
          </a:p>
          <a:p>
            <a:pPr lvl="1"/>
            <a:r>
              <a:rPr lang="en-US" dirty="0" smtClean="0"/>
              <a:t>Innervated by 3 nerves: Median, Ulnar, and Radial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608" y="2559088"/>
            <a:ext cx="3976638" cy="370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30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471</TotalTime>
  <Words>1168</Words>
  <Application>Microsoft Macintosh PowerPoint</Application>
  <PresentationFormat>On-screen Show (4:3)</PresentationFormat>
  <Paragraphs>155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Civic</vt:lpstr>
      <vt:lpstr>Rehab for the Hand and Upper Extremity</vt:lpstr>
      <vt:lpstr>PowerPoint Presentation</vt:lpstr>
      <vt:lpstr>Examination of the Hand</vt:lpstr>
      <vt:lpstr>Examination of the Hand</vt:lpstr>
      <vt:lpstr>Examination of the Hand (cont.)</vt:lpstr>
      <vt:lpstr>Examination of the Hand (cont.)</vt:lpstr>
      <vt:lpstr>Examination of the Hand (cont.)</vt:lpstr>
      <vt:lpstr>Examination of the Hand (cont.)</vt:lpstr>
      <vt:lpstr>Examination of the Hand (cont.)</vt:lpstr>
      <vt:lpstr>Examination of the Hand (cont.)</vt:lpstr>
      <vt:lpstr>Examination of the Hand (cont.)</vt:lpstr>
      <vt:lpstr>Examination of the Wrist </vt:lpstr>
      <vt:lpstr>Examination of the Wrist </vt:lpstr>
      <vt:lpstr>Examination of the Wrist  (cont.)</vt:lpstr>
      <vt:lpstr>Examination of the Wrist  (cont.)</vt:lpstr>
      <vt:lpstr>Examination of the Wrist  (cont.)</vt:lpstr>
      <vt:lpstr>Examination of the Elbow</vt:lpstr>
      <vt:lpstr>Examination of the Elbow</vt:lpstr>
      <vt:lpstr>Treatments Ideas</vt:lpstr>
      <vt:lpstr>Fractures</vt:lpstr>
      <vt:lpstr>Fractures (cont.)</vt:lpstr>
      <vt:lpstr>Fractures (cont.)</vt:lpstr>
      <vt:lpstr>AROM Exercise </vt:lpstr>
      <vt:lpstr>AROM Exercise (cont.)</vt:lpstr>
      <vt:lpstr>Amputation</vt:lpstr>
      <vt:lpstr>Amputation (cont.)</vt:lpstr>
      <vt:lpstr>Amputation (cont.)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Rehab for the Hand and Upper Extremity</dc:title>
  <dc:creator>Edward Agazaryan</dc:creator>
  <cp:lastModifiedBy>David Agazarian</cp:lastModifiedBy>
  <cp:revision>48</cp:revision>
  <dcterms:created xsi:type="dcterms:W3CDTF">2020-11-14T06:11:39Z</dcterms:created>
  <dcterms:modified xsi:type="dcterms:W3CDTF">2020-11-19T06:15:34Z</dcterms:modified>
</cp:coreProperties>
</file>