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338" r:id="rId2"/>
    <p:sldId id="339" r:id="rId3"/>
    <p:sldId id="260" r:id="rId4"/>
    <p:sldId id="337" r:id="rId5"/>
    <p:sldId id="334" r:id="rId6"/>
    <p:sldId id="349" r:id="rId7"/>
    <p:sldId id="350" r:id="rId8"/>
    <p:sldId id="493" r:id="rId9"/>
    <p:sldId id="370" r:id="rId10"/>
    <p:sldId id="494" r:id="rId11"/>
    <p:sldId id="495" r:id="rId12"/>
    <p:sldId id="497" r:id="rId13"/>
    <p:sldId id="511" r:id="rId14"/>
    <p:sldId id="500" r:id="rId15"/>
    <p:sldId id="268" r:id="rId16"/>
    <p:sldId id="510" r:id="rId17"/>
    <p:sldId id="269" r:id="rId18"/>
    <p:sldId id="270" r:id="rId19"/>
    <p:sldId id="503" r:id="rId20"/>
    <p:sldId id="498" r:id="rId21"/>
    <p:sldId id="467" r:id="rId22"/>
    <p:sldId id="271" r:id="rId23"/>
    <p:sldId id="501" r:id="rId24"/>
    <p:sldId id="512" r:id="rId25"/>
    <p:sldId id="362" r:id="rId26"/>
    <p:sldId id="361" r:id="rId27"/>
    <p:sldId id="502" r:id="rId28"/>
    <p:sldId id="363" r:id="rId29"/>
    <p:sldId id="504" r:id="rId30"/>
    <p:sldId id="505" r:id="rId31"/>
    <p:sldId id="364" r:id="rId32"/>
    <p:sldId id="499" r:id="rId33"/>
    <p:sldId id="506" r:id="rId34"/>
    <p:sldId id="360" r:id="rId35"/>
    <p:sldId id="288" r:id="rId36"/>
    <p:sldId id="289" r:id="rId37"/>
    <p:sldId id="290" r:id="rId38"/>
    <p:sldId id="304" r:id="rId39"/>
    <p:sldId id="515" r:id="rId40"/>
    <p:sldId id="307" r:id="rId41"/>
    <p:sldId id="291" r:id="rId42"/>
    <p:sldId id="292" r:id="rId43"/>
    <p:sldId id="293" r:id="rId44"/>
    <p:sldId id="294" r:id="rId45"/>
    <p:sldId id="298" r:id="rId46"/>
    <p:sldId id="299" r:id="rId47"/>
    <p:sldId id="301" r:id="rId48"/>
    <p:sldId id="303" r:id="rId49"/>
    <p:sldId id="308" r:id="rId50"/>
    <p:sldId id="310" r:id="rId51"/>
    <p:sldId id="311" r:id="rId52"/>
    <p:sldId id="312" r:id="rId53"/>
    <p:sldId id="313" r:id="rId54"/>
    <p:sldId id="317" r:id="rId55"/>
    <p:sldId id="514" r:id="rId56"/>
    <p:sldId id="305" r:id="rId57"/>
    <p:sldId id="513" r:id="rId58"/>
    <p:sldId id="331" r:id="rId59"/>
    <p:sldId id="332" r:id="rId60"/>
    <p:sldId id="333" r:id="rId61"/>
    <p:sldId id="483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91" d="100"/>
          <a:sy n="91" d="100"/>
        </p:scale>
        <p:origin x="56" y="3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46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B7F0A-A89A-4C83-A8F0-086A30EBA8B6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C2811-8727-4B56-B866-E0DD47DC7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052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AC2B1A-81CC-48B5-ADD5-56D8F6886468}" type="slidenum">
              <a:rPr lang="en-US"/>
              <a:pPr/>
              <a:t>5</a:t>
            </a:fld>
            <a:endParaRPr lang="en-US"/>
          </a:p>
        </p:txBody>
      </p:sp>
      <p:sp>
        <p:nvSpPr>
          <p:cNvPr id="582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2659" name="Notes Placeholder 2"/>
          <p:cNvSpPr>
            <a:spLocks noGrp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pPr lvl="1"/>
            <a:r>
              <a:rPr lang="en-US"/>
              <a:t>Grasp and Pinch</a:t>
            </a:r>
          </a:p>
          <a:p>
            <a:pPr lvl="2"/>
            <a:r>
              <a:rPr lang="en-US"/>
              <a:t>Patterns used to hold and or manipulate objects in the hand</a:t>
            </a:r>
          </a:p>
          <a:p>
            <a:endParaRPr lang="en-US"/>
          </a:p>
        </p:txBody>
      </p:sp>
      <p:sp>
        <p:nvSpPr>
          <p:cNvPr id="582660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93" tIns="43247" rIns="86493" bIns="43247" anchor="b"/>
          <a:lstStyle/>
          <a:p>
            <a:pPr algn="r"/>
            <a:fld id="{01BA1653-3C3B-49FD-8D0C-3EC624B370B4}" type="slidenum">
              <a:rPr lang="en-US" sz="1100"/>
              <a:pPr algn="r"/>
              <a:t>5</a:t>
            </a:fld>
            <a:endParaRPr lang="en-US" sz="110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October 2014</a:t>
            </a:r>
          </a:p>
        </p:txBody>
      </p:sp>
    </p:spTree>
    <p:extLst>
      <p:ext uri="{BB962C8B-B14F-4D97-AF65-F5344CB8AC3E}">
        <p14:creationId xmlns:p14="http://schemas.microsoft.com/office/powerpoint/2010/main" val="3866844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BF69E8-C6A8-4485-A343-45027BBF0689}" type="slidenum">
              <a:rPr lang="en-US"/>
              <a:pPr/>
              <a:t>21</a:t>
            </a:fld>
            <a:endParaRPr lang="en-US"/>
          </a:p>
        </p:txBody>
      </p:sp>
      <p:sp>
        <p:nvSpPr>
          <p:cNvPr id="559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October 2014</a:t>
            </a:r>
          </a:p>
        </p:txBody>
      </p:sp>
    </p:spTree>
    <p:extLst>
      <p:ext uri="{BB962C8B-B14F-4D97-AF65-F5344CB8AC3E}">
        <p14:creationId xmlns:p14="http://schemas.microsoft.com/office/powerpoint/2010/main" val="8750269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F3B322-EC38-4FCD-A4DA-9CA9E25D9D0C}" type="slidenum">
              <a:rPr lang="en-US"/>
              <a:pPr/>
              <a:t>25</a:t>
            </a:fld>
            <a:endParaRPr lang="en-US"/>
          </a:p>
        </p:txBody>
      </p:sp>
      <p:sp>
        <p:nvSpPr>
          <p:cNvPr id="442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October 2014</a:t>
            </a:r>
          </a:p>
        </p:txBody>
      </p:sp>
    </p:spTree>
    <p:extLst>
      <p:ext uri="{BB962C8B-B14F-4D97-AF65-F5344CB8AC3E}">
        <p14:creationId xmlns:p14="http://schemas.microsoft.com/office/powerpoint/2010/main" val="5444466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BF69E8-C6A8-4485-A343-45027BBF0689}" type="slidenum">
              <a:rPr lang="en-US"/>
              <a:pPr/>
              <a:t>26</a:t>
            </a:fld>
            <a:endParaRPr lang="en-US"/>
          </a:p>
        </p:txBody>
      </p:sp>
      <p:sp>
        <p:nvSpPr>
          <p:cNvPr id="559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October 2014</a:t>
            </a:r>
          </a:p>
        </p:txBody>
      </p:sp>
    </p:spTree>
    <p:extLst>
      <p:ext uri="{BB962C8B-B14F-4D97-AF65-F5344CB8AC3E}">
        <p14:creationId xmlns:p14="http://schemas.microsoft.com/office/powerpoint/2010/main" val="17434056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C64554-2C69-4835-A060-6B8DEFECDE0B}" type="slidenum">
              <a:rPr lang="en-US"/>
              <a:pPr/>
              <a:t>28</a:t>
            </a:fld>
            <a:endParaRPr lang="en-US"/>
          </a:p>
        </p:txBody>
      </p:sp>
      <p:sp>
        <p:nvSpPr>
          <p:cNvPr id="561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October 2014</a:t>
            </a:r>
          </a:p>
        </p:txBody>
      </p:sp>
    </p:spTree>
    <p:extLst>
      <p:ext uri="{BB962C8B-B14F-4D97-AF65-F5344CB8AC3E}">
        <p14:creationId xmlns:p14="http://schemas.microsoft.com/office/powerpoint/2010/main" val="3474641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1CDA9B-DB9C-4BAF-8EA9-2B6516D09FA7}" type="slidenum">
              <a:rPr lang="en-US"/>
              <a:pPr/>
              <a:t>8</a:t>
            </a:fld>
            <a:endParaRPr lang="en-US"/>
          </a:p>
        </p:txBody>
      </p:sp>
      <p:sp>
        <p:nvSpPr>
          <p:cNvPr id="47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October 2014</a:t>
            </a:r>
          </a:p>
        </p:txBody>
      </p:sp>
    </p:spTree>
    <p:extLst>
      <p:ext uri="{BB962C8B-B14F-4D97-AF65-F5344CB8AC3E}">
        <p14:creationId xmlns:p14="http://schemas.microsoft.com/office/powerpoint/2010/main" val="38947148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167633-EF8D-4E86-A904-CC91588999E8}" type="slidenum">
              <a:rPr lang="en-US"/>
              <a:pPr/>
              <a:t>34</a:t>
            </a:fld>
            <a:endParaRPr lang="en-US"/>
          </a:p>
        </p:txBody>
      </p:sp>
      <p:sp>
        <p:nvSpPr>
          <p:cNvPr id="557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57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October 2014</a:t>
            </a:r>
          </a:p>
        </p:txBody>
      </p:sp>
    </p:spTree>
    <p:extLst>
      <p:ext uri="{BB962C8B-B14F-4D97-AF65-F5344CB8AC3E}">
        <p14:creationId xmlns:p14="http://schemas.microsoft.com/office/powerpoint/2010/main" val="6488590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C70DE2-4307-4D69-A6BE-D166D57DE6FF}" type="slidenum">
              <a:rPr lang="en-US"/>
              <a:pPr/>
              <a:t>35</a:t>
            </a:fld>
            <a:endParaRPr lang="en-US"/>
          </a:p>
        </p:txBody>
      </p:sp>
      <p:sp>
        <p:nvSpPr>
          <p:cNvPr id="509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October 2014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FB6A6F-0326-406F-AC36-2E548698D611}" type="slidenum">
              <a:rPr lang="en-US"/>
              <a:pPr/>
              <a:t>36</a:t>
            </a:fld>
            <a:endParaRPr lang="en-US"/>
          </a:p>
        </p:txBody>
      </p:sp>
      <p:sp>
        <p:nvSpPr>
          <p:cNvPr id="512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October 2014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A3036-B261-49DE-A841-74B6689EDF63}" type="slidenum">
              <a:rPr lang="en-US"/>
              <a:pPr/>
              <a:t>37</a:t>
            </a:fld>
            <a:endParaRPr lang="en-US"/>
          </a:p>
        </p:txBody>
      </p:sp>
      <p:sp>
        <p:nvSpPr>
          <p:cNvPr id="514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October 2014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DFE4FF-C075-47CC-B85A-2B3543EA4330}" type="slidenum">
              <a:rPr lang="en-US"/>
              <a:pPr/>
              <a:t>38</a:t>
            </a:fld>
            <a:endParaRPr lang="en-US"/>
          </a:p>
        </p:txBody>
      </p:sp>
      <p:sp>
        <p:nvSpPr>
          <p:cNvPr id="538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October 2014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699C77-41F7-49D0-9751-52EDCE112BEF}" type="slidenum">
              <a:rPr lang="en-US"/>
              <a:pPr/>
              <a:t>39</a:t>
            </a:fld>
            <a:endParaRPr lang="en-US"/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October 2014</a:t>
            </a:r>
          </a:p>
        </p:txBody>
      </p:sp>
    </p:spTree>
    <p:extLst>
      <p:ext uri="{BB962C8B-B14F-4D97-AF65-F5344CB8AC3E}">
        <p14:creationId xmlns:p14="http://schemas.microsoft.com/office/powerpoint/2010/main" val="39304752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937DE9-0D72-4B27-BB16-E54BE4C87E62}" type="slidenum">
              <a:rPr lang="en-US"/>
              <a:pPr/>
              <a:t>40</a:t>
            </a:fld>
            <a:endParaRPr lang="en-US"/>
          </a:p>
        </p:txBody>
      </p:sp>
      <p:sp>
        <p:nvSpPr>
          <p:cNvPr id="542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October 2014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B0E008-96DC-4FDD-86AC-9D624D482524}" type="slidenum">
              <a:rPr lang="en-US"/>
              <a:pPr/>
              <a:t>9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850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7B28B8-95F7-403F-8F10-547316125C14}" type="slidenum">
              <a:rPr lang="en-US"/>
              <a:pPr/>
              <a:t>41</a:t>
            </a:fld>
            <a:endParaRPr lang="en-US"/>
          </a:p>
        </p:txBody>
      </p:sp>
      <p:sp>
        <p:nvSpPr>
          <p:cNvPr id="57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EPL tendinopathy not common – pain, tenderness, swelling at Lister’s Tubercle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October 2014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C77EC8-623F-4E17-8871-7363F9C9D7B9}" type="slidenum">
              <a:rPr lang="en-US"/>
              <a:pPr/>
              <a:t>42</a:t>
            </a:fld>
            <a:endParaRPr lang="en-US"/>
          </a:p>
        </p:txBody>
      </p:sp>
      <p:sp>
        <p:nvSpPr>
          <p:cNvPr id="52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October 2014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2E2CEF-4256-43A2-A8E0-C9FACB9FB323}" type="slidenum">
              <a:rPr lang="en-US"/>
              <a:pPr/>
              <a:t>44</a:t>
            </a:fld>
            <a:endParaRPr lang="en-US"/>
          </a:p>
        </p:txBody>
      </p:sp>
      <p:sp>
        <p:nvSpPr>
          <p:cNvPr id="522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October 2014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BB55B4-3B39-49D7-B2F9-F3603E476A9C}" type="slidenum">
              <a:rPr lang="en-US"/>
              <a:pPr/>
              <a:t>45</a:t>
            </a:fld>
            <a:endParaRPr lang="en-US"/>
          </a:p>
        </p:txBody>
      </p:sp>
      <p:sp>
        <p:nvSpPr>
          <p:cNvPr id="528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October 2014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8FB518-32F3-43FF-8B30-A5A56B4CA283}" type="slidenum">
              <a:rPr lang="en-US"/>
              <a:pPr/>
              <a:t>46</a:t>
            </a:fld>
            <a:endParaRPr lang="en-US"/>
          </a:p>
        </p:txBody>
      </p:sp>
      <p:sp>
        <p:nvSpPr>
          <p:cNvPr id="53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October 2014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699C77-41F7-49D0-9751-52EDCE112BEF}" type="slidenum">
              <a:rPr lang="en-US"/>
              <a:pPr/>
              <a:t>48</a:t>
            </a:fld>
            <a:endParaRPr lang="en-US"/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October 2014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7A4B0D-E8F4-4725-9501-FF22B34E4ABC}" type="slidenum">
              <a:rPr lang="en-US"/>
              <a:pPr/>
              <a:t>49</a:t>
            </a:fld>
            <a:endParaRPr lang="en-US"/>
          </a:p>
        </p:txBody>
      </p:sp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October 2014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06BBD9-7E42-4139-8645-BBF895D04D74}" type="slidenum">
              <a:rPr lang="en-US"/>
              <a:pPr/>
              <a:t>50</a:t>
            </a:fld>
            <a:endParaRPr lang="en-US"/>
          </a:p>
        </p:txBody>
      </p:sp>
      <p:sp>
        <p:nvSpPr>
          <p:cNvPr id="54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October 2014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847C06-20DD-4D06-BCEC-F6D4E1C019DD}" type="slidenum">
              <a:rPr lang="en-US"/>
              <a:pPr/>
              <a:t>51</a:t>
            </a:fld>
            <a:endParaRPr lang="en-US"/>
          </a:p>
        </p:txBody>
      </p:sp>
      <p:sp>
        <p:nvSpPr>
          <p:cNvPr id="55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October 2014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5BBFEA-36CF-4980-A891-3DF8845E4C1E}" type="slidenum">
              <a:rPr lang="en-US"/>
              <a:pPr/>
              <a:t>52</a:t>
            </a:fld>
            <a:endParaRPr lang="en-US"/>
          </a:p>
        </p:txBody>
      </p:sp>
      <p:sp>
        <p:nvSpPr>
          <p:cNvPr id="55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5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October 2014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9DE8A6-B588-412C-83FA-F7B324C06E13}" type="slidenum">
              <a:rPr lang="en-US"/>
              <a:pPr/>
              <a:t>10</a:t>
            </a:fld>
            <a:endParaRPr lang="en-US"/>
          </a:p>
        </p:txBody>
      </p:sp>
      <p:sp>
        <p:nvSpPr>
          <p:cNvPr id="435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41604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37582B-929A-43F8-AF2F-D3A899216271}" type="slidenum">
              <a:rPr lang="en-US"/>
              <a:pPr/>
              <a:t>53</a:t>
            </a:fld>
            <a:endParaRPr lang="en-US"/>
          </a:p>
        </p:txBody>
      </p:sp>
      <p:sp>
        <p:nvSpPr>
          <p:cNvPr id="66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61507" name="Notes Placeholder 2"/>
          <p:cNvSpPr>
            <a:spLocks noGrp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661508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93" tIns="43247" rIns="86493" bIns="43247" anchor="b"/>
          <a:lstStyle/>
          <a:p>
            <a:pPr algn="r"/>
            <a:fld id="{6BDF2037-0905-4FEE-A609-8D258B4534FB}" type="slidenum">
              <a:rPr lang="en-US" sz="1100"/>
              <a:pPr algn="r"/>
              <a:t>53</a:t>
            </a:fld>
            <a:endParaRPr lang="en-US" sz="110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October 2014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CED80E-30E8-4564-ABBF-A831DFE8BF13}" type="slidenum">
              <a:rPr lang="en-US"/>
              <a:pPr/>
              <a:t>58</a:t>
            </a:fld>
            <a:endParaRPr lang="en-US"/>
          </a:p>
        </p:txBody>
      </p:sp>
      <p:sp>
        <p:nvSpPr>
          <p:cNvPr id="567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October 2014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B17A57-56FB-4180-A388-3A74D3154366}" type="slidenum">
              <a:rPr lang="en-US"/>
              <a:pPr/>
              <a:t>59</a:t>
            </a:fld>
            <a:endParaRPr lang="en-US"/>
          </a:p>
        </p:txBody>
      </p:sp>
      <p:sp>
        <p:nvSpPr>
          <p:cNvPr id="56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October 2014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6416E4-6E72-4455-80DB-EFD39FD1E09C}" type="slidenum">
              <a:rPr lang="en-US"/>
              <a:pPr/>
              <a:t>60</a:t>
            </a:fld>
            <a:endParaRPr lang="en-US"/>
          </a:p>
        </p:txBody>
      </p:sp>
      <p:sp>
        <p:nvSpPr>
          <p:cNvPr id="571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71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October 2014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B33C7D-8F04-4F70-A8C0-995B175C7A6E}" type="slidenum">
              <a:rPr lang="en-US"/>
              <a:pPr/>
              <a:t>11</a:t>
            </a:fld>
            <a:endParaRPr lang="en-US"/>
          </a:p>
        </p:txBody>
      </p:sp>
      <p:sp>
        <p:nvSpPr>
          <p:cNvPr id="43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91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D8E4EC-5832-4E76-8EDB-6E47111F351B}" type="slidenum">
              <a:rPr lang="en-US"/>
              <a:pPr/>
              <a:t>12</a:t>
            </a:fld>
            <a:endParaRPr lang="en-US"/>
          </a:p>
        </p:txBody>
      </p:sp>
      <p:sp>
        <p:nvSpPr>
          <p:cNvPr id="43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44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1479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90149-1A2F-4F18-80EA-6E315750D565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1AF84-7F08-413C-810B-9FA3643A2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986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90149-1A2F-4F18-80EA-6E315750D565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1AF84-7F08-413C-810B-9FA3643A2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297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90149-1A2F-4F18-80EA-6E315750D565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1AF84-7F08-413C-810B-9FA3643A2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29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B0C91F25-C90E-4177-A829-5375F8E7D3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767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24300"/>
            <a:ext cx="53848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CB3AC588-E467-4B7A-BB1D-D86E75D2AC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35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92544175-5F05-4E5B-B99B-4FA545FBEC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077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24300"/>
            <a:ext cx="53848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3C1AD2D7-F86B-4FE4-97CA-F729564A50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154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90149-1A2F-4F18-80EA-6E315750D565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1AF84-7F08-413C-810B-9FA3643A2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785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90149-1A2F-4F18-80EA-6E315750D565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1AF84-7F08-413C-810B-9FA3643A2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4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90149-1A2F-4F18-80EA-6E315750D565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1AF84-7F08-413C-810B-9FA3643A2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05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90149-1A2F-4F18-80EA-6E315750D565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1AF84-7F08-413C-810B-9FA3643A2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383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90149-1A2F-4F18-80EA-6E315750D565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1AF84-7F08-413C-810B-9FA3643A2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80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90149-1A2F-4F18-80EA-6E315750D565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1AF84-7F08-413C-810B-9FA3643A2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315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90149-1A2F-4F18-80EA-6E315750D565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1AF84-7F08-413C-810B-9FA3643A2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40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90149-1A2F-4F18-80EA-6E315750D565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1AF84-7F08-413C-810B-9FA3643A2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39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90149-1A2F-4F18-80EA-6E315750D565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1AF84-7F08-413C-810B-9FA3643A2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58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4" r:id="rId14"/>
    <p:sldLayoutId id="214748366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mailto:Jane.Fedorczyk@Jefferson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0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5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3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5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216325" y="1104180"/>
            <a:ext cx="10015159" cy="99720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Anatomy of the Hand and Wrist 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216325" y="2473199"/>
            <a:ext cx="9912161" cy="2361054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Jane Fedorczyk, PT, PhD, CHT</a:t>
            </a:r>
          </a:p>
          <a:p>
            <a:r>
              <a:rPr lang="en-US" sz="2800" dirty="0">
                <a:solidFill>
                  <a:schemeClr val="bg1"/>
                </a:solidFill>
              </a:rPr>
              <a:t>Director, Center for Hand and Upper Limb Health and Performance</a:t>
            </a:r>
          </a:p>
          <a:p>
            <a:r>
              <a:rPr lang="en-US" sz="2800" dirty="0">
                <a:solidFill>
                  <a:schemeClr val="bg1"/>
                </a:solidFill>
              </a:rPr>
              <a:t>Clinical Professor, Physical Therapy</a:t>
            </a:r>
          </a:p>
          <a:p>
            <a:r>
              <a:rPr lang="en-US" sz="2800" dirty="0">
                <a:solidFill>
                  <a:schemeClr val="bg1"/>
                </a:solidFill>
              </a:rPr>
              <a:t>Clinical Professor, Occupational Therapy</a:t>
            </a:r>
          </a:p>
          <a:p>
            <a:r>
              <a:rPr lang="en-US" sz="2800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Jane.Fedorczyk@Jefferson.edu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4" name="Picture 2" descr="Image result for jefferson logo">
            <a:extLst>
              <a:ext uri="{FF2B5EF4-FFF2-40B4-BE49-F238E27FC236}">
                <a16:creationId xmlns:a16="http://schemas.microsoft.com/office/drawing/2014/main" id="{F4E0D854-8433-44D0-923A-4FB56A474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1440" y="4936991"/>
            <a:ext cx="2747862" cy="165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401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Proximal Row </a:t>
            </a:r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79489" y="1219200"/>
            <a:ext cx="5104198" cy="52578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FFFF00"/>
                </a:solidFill>
              </a:rPr>
              <a:t>Scaphoid</a:t>
            </a:r>
          </a:p>
          <a:p>
            <a:pPr lvl="1">
              <a:lnSpc>
                <a:spcPct val="80000"/>
              </a:lnSpc>
            </a:pPr>
            <a:r>
              <a:rPr lang="en-US" sz="2800" dirty="0">
                <a:solidFill>
                  <a:schemeClr val="bg1"/>
                </a:solidFill>
              </a:rPr>
              <a:t>Most commonly </a:t>
            </a:r>
            <a:r>
              <a:rPr lang="en-US" sz="2800" dirty="0" err="1">
                <a:solidFill>
                  <a:schemeClr val="bg1"/>
                </a:solidFill>
              </a:rPr>
              <a:t>Fx</a:t>
            </a:r>
            <a:endParaRPr lang="en-US" sz="2800" dirty="0">
              <a:solidFill>
                <a:schemeClr val="bg1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800" dirty="0">
                <a:solidFill>
                  <a:schemeClr val="bg1"/>
                </a:solidFill>
              </a:rPr>
              <a:t>Proximal pole has poor blood supply</a:t>
            </a:r>
          </a:p>
          <a:p>
            <a:pPr lvl="1">
              <a:lnSpc>
                <a:spcPct val="80000"/>
              </a:lnSpc>
            </a:pPr>
            <a:r>
              <a:rPr lang="en-US" sz="2800" dirty="0">
                <a:solidFill>
                  <a:schemeClr val="bg1"/>
                </a:solidFill>
              </a:rPr>
              <a:t>Forms floor of radial snuffbox</a:t>
            </a:r>
          </a:p>
          <a:p>
            <a:pPr>
              <a:lnSpc>
                <a:spcPct val="80000"/>
              </a:lnSpc>
            </a:pPr>
            <a:r>
              <a:rPr lang="en-US" dirty="0" err="1">
                <a:solidFill>
                  <a:srgbClr val="FFFF00"/>
                </a:solidFill>
              </a:rPr>
              <a:t>Lunate</a:t>
            </a:r>
            <a:endParaRPr lang="en-US" dirty="0">
              <a:solidFill>
                <a:srgbClr val="FFFF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800" dirty="0">
                <a:solidFill>
                  <a:schemeClr val="bg1"/>
                </a:solidFill>
              </a:rPr>
              <a:t>Most commonly dislocated</a:t>
            </a:r>
          </a:p>
          <a:p>
            <a:pPr>
              <a:lnSpc>
                <a:spcPct val="80000"/>
              </a:lnSpc>
            </a:pPr>
            <a:r>
              <a:rPr lang="en-US" dirty="0" err="1">
                <a:solidFill>
                  <a:srgbClr val="FFFF00"/>
                </a:solidFill>
              </a:rPr>
              <a:t>Triquetrum</a:t>
            </a:r>
            <a:endParaRPr lang="en-US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lang="en-US" dirty="0" err="1">
                <a:solidFill>
                  <a:srgbClr val="FFFF00"/>
                </a:solidFill>
              </a:rPr>
              <a:t>Pisiform</a:t>
            </a:r>
            <a:endParaRPr lang="en-US" dirty="0">
              <a:solidFill>
                <a:srgbClr val="FFFF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800" dirty="0" err="1">
                <a:solidFill>
                  <a:schemeClr val="bg1"/>
                </a:solidFill>
              </a:rPr>
              <a:t>Sesamoid</a:t>
            </a:r>
            <a:r>
              <a:rPr lang="en-US" sz="2800" dirty="0">
                <a:solidFill>
                  <a:schemeClr val="bg1"/>
                </a:solidFill>
              </a:rPr>
              <a:t> for FCU</a:t>
            </a:r>
          </a:p>
        </p:txBody>
      </p:sp>
      <p:pic>
        <p:nvPicPr>
          <p:cNvPr id="331780" name="Picture 4" descr="dorsalwristbon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83687" y="584004"/>
            <a:ext cx="5899177" cy="3770026"/>
          </a:xfrm>
          <a:noFill/>
          <a:ln/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BECCCED2-D8F7-498B-842B-665702D5C74D}"/>
              </a:ext>
            </a:extLst>
          </p:cNvPr>
          <p:cNvSpPr txBox="1">
            <a:spLocks noChangeArrowheads="1"/>
          </p:cNvSpPr>
          <p:nvPr/>
        </p:nvSpPr>
        <p:spPr>
          <a:xfrm>
            <a:off x="5883687" y="4599466"/>
            <a:ext cx="8229600" cy="3723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700"/>
              </a:spcBef>
              <a:buFont typeface="Arial" panose="020B0604020202020204" pitchFamily="34" charset="0"/>
              <a:buNone/>
            </a:pPr>
            <a:r>
              <a:rPr lang="en-US" i="1" dirty="0">
                <a:solidFill>
                  <a:schemeClr val="bg1"/>
                </a:solidFill>
              </a:rPr>
              <a:t>No tendons insert onto to </a:t>
            </a:r>
          </a:p>
          <a:p>
            <a:pPr marL="0" indent="0">
              <a:spcBef>
                <a:spcPts val="700"/>
              </a:spcBef>
              <a:buFont typeface="Arial" panose="020B0604020202020204" pitchFamily="34" charset="0"/>
              <a:buNone/>
            </a:pPr>
            <a:r>
              <a:rPr lang="en-US" i="1" dirty="0">
                <a:solidFill>
                  <a:schemeClr val="bg1"/>
                </a:solidFill>
              </a:rPr>
              <a:t>scaphoid, lunate, &amp; triquetrum </a:t>
            </a:r>
          </a:p>
        </p:txBody>
      </p:sp>
    </p:spTree>
    <p:extLst>
      <p:ext uri="{BB962C8B-B14F-4D97-AF65-F5344CB8AC3E}">
        <p14:creationId xmlns:p14="http://schemas.microsoft.com/office/powerpoint/2010/main" val="3202625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The Problematic Scaphoid –Blood Flow Impacts Healing Rates </a:t>
            </a:r>
          </a:p>
        </p:txBody>
      </p:sp>
      <p:pic>
        <p:nvPicPr>
          <p:cNvPr id="332803" name="Picture 3" descr="scaphoidanatomy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0" y="2133601"/>
            <a:ext cx="4724400" cy="2951163"/>
          </a:xfrm>
          <a:noFill/>
          <a:ln/>
        </p:spPr>
      </p:pic>
      <p:pic>
        <p:nvPicPr>
          <p:cNvPr id="33280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48400" y="3444083"/>
            <a:ext cx="4611687" cy="3281362"/>
          </a:xfrm>
          <a:noFill/>
          <a:ln/>
        </p:spPr>
      </p:pic>
      <p:sp>
        <p:nvSpPr>
          <p:cNvPr id="332805" name="Text Box 5"/>
          <p:cNvSpPr txBox="1">
            <a:spLocks noChangeArrowheads="1"/>
          </p:cNvSpPr>
          <p:nvPr/>
        </p:nvSpPr>
        <p:spPr bwMode="auto">
          <a:xfrm>
            <a:off x="1965325" y="5367338"/>
            <a:ext cx="1436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>
                <a:solidFill>
                  <a:schemeClr val="bg1"/>
                </a:solidFill>
                <a:latin typeface="Tahoma" pitchFamily="34" charset="0"/>
              </a:rPr>
              <a:t>Tubercle </a:t>
            </a:r>
          </a:p>
        </p:txBody>
      </p:sp>
      <p:sp>
        <p:nvSpPr>
          <p:cNvPr id="332806" name="Line 6"/>
          <p:cNvSpPr>
            <a:spLocks noChangeShapeType="1"/>
          </p:cNvSpPr>
          <p:nvPr/>
        </p:nvSpPr>
        <p:spPr bwMode="auto">
          <a:xfrm flipH="1" flipV="1">
            <a:off x="2057400" y="4343400"/>
            <a:ext cx="533400" cy="1066800"/>
          </a:xfrm>
          <a:prstGeom prst="line">
            <a:avLst/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400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63152" y="304618"/>
            <a:ext cx="43434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Distal Row 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9314" y="1447618"/>
            <a:ext cx="4033838" cy="4495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Trapezium</a:t>
            </a:r>
          </a:p>
          <a:p>
            <a:r>
              <a:rPr lang="en-US" dirty="0">
                <a:solidFill>
                  <a:srgbClr val="FFFF00"/>
                </a:solidFill>
              </a:rPr>
              <a:t>Trapezoid</a:t>
            </a:r>
          </a:p>
          <a:p>
            <a:r>
              <a:rPr lang="en-US" dirty="0">
                <a:solidFill>
                  <a:srgbClr val="FFFF00"/>
                </a:solidFill>
              </a:rPr>
              <a:t>Capitate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Center of rotation</a:t>
            </a:r>
          </a:p>
          <a:p>
            <a:r>
              <a:rPr lang="en-US" dirty="0">
                <a:solidFill>
                  <a:srgbClr val="FFFF00"/>
                </a:solidFill>
              </a:rPr>
              <a:t>Hamate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Ulnar nerve passes beneath hook of hamate</a:t>
            </a:r>
          </a:p>
        </p:txBody>
      </p:sp>
      <p:pic>
        <p:nvPicPr>
          <p:cNvPr id="334862" name="Picture 14" descr="dorsalwristbone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2285714"/>
            <a:ext cx="5291254" cy="29718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7146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281852"/>
            <a:ext cx="10515600" cy="1017457"/>
          </a:xfrm>
          <a:prstGeom prst="rect">
            <a:avLst/>
          </a:prstGeom>
        </p:spPr>
        <p:txBody>
          <a:bodyPr vert="horz" wrap="square" lIns="0" tIns="337057" rIns="0" bIns="0" rtlCol="0">
            <a:spAutoFit/>
          </a:bodyPr>
          <a:lstStyle/>
          <a:p>
            <a:pPr marL="1069975">
              <a:lnSpc>
                <a:spcPct val="100000"/>
              </a:lnSpc>
            </a:pPr>
            <a:r>
              <a:rPr dirty="0">
                <a:solidFill>
                  <a:srgbClr val="FFFF00"/>
                </a:solidFill>
              </a:rPr>
              <a:t>Bo</a:t>
            </a:r>
            <a:r>
              <a:rPr spc="5" dirty="0">
                <a:solidFill>
                  <a:srgbClr val="FFFF00"/>
                </a:solidFill>
              </a:rPr>
              <a:t>n</a:t>
            </a:r>
            <a:r>
              <a:rPr dirty="0">
                <a:solidFill>
                  <a:srgbClr val="FFFF00"/>
                </a:solidFill>
              </a:rPr>
              <a:t>y</a:t>
            </a:r>
            <a:r>
              <a:rPr spc="-25" dirty="0">
                <a:solidFill>
                  <a:srgbClr val="FFFF00"/>
                </a:solidFill>
              </a:rPr>
              <a:t> </a:t>
            </a:r>
            <a:r>
              <a:rPr dirty="0">
                <a:solidFill>
                  <a:srgbClr val="FFFF00"/>
                </a:solidFill>
              </a:rPr>
              <a:t>Anatomy</a:t>
            </a:r>
            <a:r>
              <a:rPr spc="-20" dirty="0">
                <a:solidFill>
                  <a:srgbClr val="FFFF00"/>
                </a:solidFill>
              </a:rPr>
              <a:t> </a:t>
            </a:r>
            <a:r>
              <a:rPr spc="-5" dirty="0">
                <a:solidFill>
                  <a:srgbClr val="FFFF00"/>
                </a:solidFill>
              </a:rPr>
              <a:t>Ha</a:t>
            </a:r>
            <a:r>
              <a:rPr spc="5" dirty="0">
                <a:solidFill>
                  <a:srgbClr val="FFFF00"/>
                </a:solidFill>
              </a:rPr>
              <a:t>n</a:t>
            </a:r>
            <a:r>
              <a:rPr spc="-5" dirty="0">
                <a:solidFill>
                  <a:srgbClr val="FFFF00"/>
                </a:solidFill>
              </a:rPr>
              <a:t>d/Wrist</a:t>
            </a:r>
            <a:r>
              <a:rPr lang="en-US" spc="-5" dirty="0">
                <a:solidFill>
                  <a:srgbClr val="FFFF00"/>
                </a:solidFill>
              </a:rPr>
              <a:t>: Radiograph</a:t>
            </a:r>
            <a:endParaRPr spc="-5" dirty="0">
              <a:solidFill>
                <a:srgbClr val="FFFF00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59318" y="1908573"/>
            <a:ext cx="3399308" cy="44712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33376" y="1793898"/>
            <a:ext cx="4031954" cy="45859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6770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44684" y="938969"/>
            <a:ext cx="5860958" cy="54618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6358" y="101106"/>
            <a:ext cx="10515600" cy="1017457"/>
          </a:xfrm>
          <a:prstGeom prst="rect">
            <a:avLst/>
          </a:prstGeom>
        </p:spPr>
        <p:txBody>
          <a:bodyPr vert="horz" wrap="square" lIns="0" tIns="337057" rIns="0" bIns="0" rtlCol="0">
            <a:spAutoFit/>
          </a:bodyPr>
          <a:lstStyle/>
          <a:p>
            <a:pPr marL="250190">
              <a:lnSpc>
                <a:spcPct val="100000"/>
              </a:lnSpc>
            </a:pPr>
            <a:r>
              <a:rPr dirty="0">
                <a:solidFill>
                  <a:srgbClr val="FFFF00"/>
                </a:solidFill>
              </a:rPr>
              <a:t>Palm</a:t>
            </a:r>
            <a:r>
              <a:rPr spc="-5" dirty="0">
                <a:solidFill>
                  <a:srgbClr val="FFFF00"/>
                </a:solidFill>
              </a:rPr>
              <a:t> o</a:t>
            </a:r>
            <a:r>
              <a:rPr dirty="0">
                <a:solidFill>
                  <a:srgbClr val="FFFF00"/>
                </a:solidFill>
              </a:rPr>
              <a:t>f </a:t>
            </a:r>
            <a:r>
              <a:rPr spc="-5" dirty="0">
                <a:solidFill>
                  <a:srgbClr val="FFFF00"/>
                </a:solidFill>
              </a:rPr>
              <a:t>H</a:t>
            </a:r>
            <a:r>
              <a:rPr spc="5" dirty="0">
                <a:solidFill>
                  <a:srgbClr val="FFFF00"/>
                </a:solidFill>
              </a:rPr>
              <a:t>a</a:t>
            </a:r>
            <a:r>
              <a:rPr spc="-5" dirty="0">
                <a:solidFill>
                  <a:srgbClr val="FFFF00"/>
                </a:solidFill>
              </a:rPr>
              <a:t>nd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10057" y="1079441"/>
            <a:ext cx="3315970" cy="9746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70534" algn="l"/>
              </a:tabLst>
            </a:pPr>
            <a:r>
              <a:rPr sz="3200" spc="-30" dirty="0">
                <a:solidFill>
                  <a:schemeClr val="bg1"/>
                </a:solidFill>
                <a:latin typeface="Calibri"/>
                <a:cs typeface="Calibri"/>
              </a:rPr>
              <a:t>1</a:t>
            </a:r>
            <a:r>
              <a:rPr sz="3150" spc="-44" baseline="25132" dirty="0">
                <a:solidFill>
                  <a:schemeClr val="bg1"/>
                </a:solidFill>
                <a:latin typeface="Calibri"/>
                <a:cs typeface="Calibri"/>
              </a:rPr>
              <a:t>s</a:t>
            </a:r>
            <a:r>
              <a:rPr sz="3150" spc="7" baseline="25132" dirty="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sz="3150" spc="315" baseline="25132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3200" spc="-30" dirty="0">
                <a:solidFill>
                  <a:schemeClr val="bg1"/>
                </a:solidFill>
                <a:latin typeface="Calibri"/>
                <a:cs typeface="Calibri"/>
              </a:rPr>
              <a:t>L</a:t>
            </a:r>
            <a:r>
              <a:rPr sz="3200" spc="-85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3200" spc="-60" dirty="0">
                <a:solidFill>
                  <a:schemeClr val="bg1"/>
                </a:solidFill>
                <a:latin typeface="Calibri"/>
                <a:cs typeface="Calibri"/>
              </a:rPr>
              <a:t>y</a:t>
            </a:r>
            <a:r>
              <a:rPr sz="3200" spc="-25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3200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</a:p>
          <a:p>
            <a:pPr marL="469900" indent="-457200">
              <a:lnSpc>
                <a:spcPct val="100000"/>
              </a:lnSpc>
              <a:spcBef>
                <a:spcPts val="425"/>
              </a:spcBef>
              <a:buFont typeface="Arial"/>
              <a:buChar char="•"/>
              <a:tabLst>
                <a:tab pos="470534" algn="l"/>
              </a:tabLst>
            </a:pPr>
            <a:r>
              <a:rPr sz="2800" spc="-105" dirty="0">
                <a:solidFill>
                  <a:schemeClr val="bg1"/>
                </a:solidFill>
                <a:latin typeface="Calibri"/>
                <a:cs typeface="Calibri"/>
              </a:rPr>
              <a:t>P</a:t>
            </a:r>
            <a:r>
              <a:rPr sz="2800" spc="-35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2800" spc="-30" dirty="0">
                <a:solidFill>
                  <a:schemeClr val="bg1"/>
                </a:solidFill>
                <a:latin typeface="Calibri"/>
                <a:cs typeface="Calibri"/>
              </a:rPr>
              <a:t>l</a:t>
            </a:r>
            <a:r>
              <a:rPr sz="2800" spc="-50" dirty="0">
                <a:solidFill>
                  <a:schemeClr val="bg1"/>
                </a:solidFill>
                <a:latin typeface="Calibri"/>
                <a:cs typeface="Calibri"/>
              </a:rPr>
              <a:t>m</a:t>
            </a:r>
            <a:r>
              <a:rPr sz="2800" spc="-35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2800" spc="-10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spc="-45" dirty="0">
                <a:solidFill>
                  <a:schemeClr val="bg1"/>
                </a:solidFill>
                <a:latin typeface="Calibri"/>
                <a:cs typeface="Calibri"/>
              </a:rPr>
              <a:t>Ap</a:t>
            </a:r>
            <a:r>
              <a:rPr sz="2800" spc="-40" dirty="0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sz="2800" spc="-45" dirty="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2800" spc="-40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2800" spc="-35" dirty="0">
                <a:solidFill>
                  <a:schemeClr val="bg1"/>
                </a:solidFill>
                <a:latin typeface="Calibri"/>
                <a:cs typeface="Calibri"/>
              </a:rPr>
              <a:t>u</a:t>
            </a:r>
            <a:r>
              <a:rPr sz="2800" spc="-85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800" spc="-25" dirty="0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sz="2800" spc="-45" dirty="0">
                <a:solidFill>
                  <a:schemeClr val="bg1"/>
                </a:solidFill>
                <a:latin typeface="Calibri"/>
                <a:cs typeface="Calibri"/>
              </a:rPr>
              <a:t>s</a:t>
            </a:r>
            <a:r>
              <a:rPr sz="2800" spc="-20" dirty="0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sz="2800" spc="-15" dirty="0">
                <a:solidFill>
                  <a:schemeClr val="bg1"/>
                </a:solidFill>
                <a:latin typeface="Calibri"/>
                <a:cs typeface="Calibri"/>
              </a:rPr>
              <a:t>s</a:t>
            </a:r>
            <a:endParaRPr sz="28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27995" y="2224742"/>
            <a:ext cx="3620459" cy="3924773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3653D6-7585-4BCF-9586-CBCD2F7FB219}"/>
              </a:ext>
            </a:extLst>
          </p:cNvPr>
          <p:cNvSpPr txBox="1"/>
          <p:nvPr/>
        </p:nvSpPr>
        <p:spPr>
          <a:xfrm>
            <a:off x="2247610" y="6216134"/>
            <a:ext cx="2011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Dupuytren</a:t>
            </a:r>
            <a:r>
              <a:rPr lang="en-US" dirty="0">
                <a:solidFill>
                  <a:srgbClr val="FFFF00"/>
                </a:solidFill>
              </a:rPr>
              <a:t>  Disease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2750" y="122363"/>
            <a:ext cx="10515600" cy="1017457"/>
          </a:xfrm>
          <a:prstGeom prst="rect">
            <a:avLst/>
          </a:prstGeom>
        </p:spPr>
        <p:txBody>
          <a:bodyPr vert="horz" wrap="square" lIns="0" tIns="337057" rIns="0" bIns="0" rtlCol="0">
            <a:spAutoFit/>
          </a:bodyPr>
          <a:lstStyle/>
          <a:p>
            <a:pPr marL="1069975">
              <a:lnSpc>
                <a:spcPct val="100000"/>
              </a:lnSpc>
            </a:pPr>
            <a:r>
              <a:rPr spc="-5" dirty="0">
                <a:solidFill>
                  <a:srgbClr val="FFFF00"/>
                </a:solidFill>
              </a:rPr>
              <a:t>Comp</a:t>
            </a:r>
            <a:r>
              <a:rPr spc="5" dirty="0">
                <a:solidFill>
                  <a:srgbClr val="FFFF00"/>
                </a:solidFill>
              </a:rPr>
              <a:t>a</a:t>
            </a:r>
            <a:r>
              <a:rPr dirty="0">
                <a:solidFill>
                  <a:srgbClr val="FFFF00"/>
                </a:solidFill>
              </a:rPr>
              <a:t>rtments</a:t>
            </a:r>
            <a:r>
              <a:rPr spc="-20" dirty="0">
                <a:solidFill>
                  <a:srgbClr val="FFFF00"/>
                </a:solidFill>
              </a:rPr>
              <a:t> </a:t>
            </a:r>
            <a:r>
              <a:rPr spc="-5" dirty="0">
                <a:solidFill>
                  <a:srgbClr val="FFFF00"/>
                </a:solidFill>
              </a:rPr>
              <a:t>o</a:t>
            </a:r>
            <a:r>
              <a:rPr dirty="0">
                <a:solidFill>
                  <a:srgbClr val="FFFF00"/>
                </a:solidFill>
              </a:rPr>
              <a:t>f</a:t>
            </a:r>
            <a:r>
              <a:rPr spc="-20" dirty="0">
                <a:solidFill>
                  <a:srgbClr val="FFFF00"/>
                </a:solidFill>
              </a:rPr>
              <a:t> </a:t>
            </a:r>
            <a:r>
              <a:rPr dirty="0">
                <a:solidFill>
                  <a:srgbClr val="FFFF00"/>
                </a:solidFill>
              </a:rPr>
              <a:t>the </a:t>
            </a:r>
            <a:r>
              <a:rPr spc="-5" dirty="0">
                <a:solidFill>
                  <a:srgbClr val="FFFF00"/>
                </a:solidFill>
              </a:rPr>
              <a:t>H</a:t>
            </a:r>
            <a:r>
              <a:rPr spc="5" dirty="0">
                <a:solidFill>
                  <a:srgbClr val="FFFF00"/>
                </a:solidFill>
              </a:rPr>
              <a:t>a</a:t>
            </a:r>
            <a:r>
              <a:rPr spc="-5" dirty="0">
                <a:solidFill>
                  <a:srgbClr val="FFFF00"/>
                </a:solidFill>
              </a:rPr>
              <a:t>nd</a:t>
            </a:r>
          </a:p>
        </p:txBody>
      </p:sp>
      <p:sp>
        <p:nvSpPr>
          <p:cNvPr id="3" name="object 3"/>
          <p:cNvSpPr/>
          <p:nvPr/>
        </p:nvSpPr>
        <p:spPr>
          <a:xfrm>
            <a:off x="84946" y="1355004"/>
            <a:ext cx="6781680" cy="4776601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66626" y="2069222"/>
            <a:ext cx="5220299" cy="24165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6B7CE-A17B-4FBC-96E3-F40BE49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Muscles of the Hand: Extrinsic vs. Intrinsic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D558F-9397-4CC1-8013-28198DFAF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Extrinsic: </a:t>
            </a:r>
            <a:r>
              <a:rPr lang="en-US" dirty="0">
                <a:solidFill>
                  <a:schemeClr val="bg1"/>
                </a:solidFill>
              </a:rPr>
              <a:t>originate in the forearm and insert in the hand </a:t>
            </a: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Intrinsic:</a:t>
            </a:r>
            <a:r>
              <a:rPr lang="en-US" dirty="0">
                <a:solidFill>
                  <a:schemeClr val="bg1"/>
                </a:solidFill>
              </a:rPr>
              <a:t> originate in the hand and insert in the hand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858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0" y="2179586"/>
            <a:ext cx="5773292" cy="3786061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46775" y="2179586"/>
            <a:ext cx="5937250" cy="3800475"/>
          </a:xfrm>
          <a:custGeom>
            <a:avLst/>
            <a:gdLst/>
            <a:ahLst/>
            <a:cxnLst/>
            <a:rect l="l" t="t" r="r" b="b"/>
            <a:pathLst>
              <a:path w="5937250" h="3800475">
                <a:moveTo>
                  <a:pt x="0" y="3800348"/>
                </a:moveTo>
                <a:lnTo>
                  <a:pt x="5936869" y="3800348"/>
                </a:lnTo>
                <a:lnTo>
                  <a:pt x="5936869" y="0"/>
                </a:lnTo>
                <a:lnTo>
                  <a:pt x="0" y="0"/>
                </a:lnTo>
                <a:lnTo>
                  <a:pt x="0" y="3800348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83819" y="158459"/>
            <a:ext cx="10515600" cy="1017457"/>
          </a:xfrm>
          <a:prstGeom prst="rect">
            <a:avLst/>
          </a:prstGeom>
        </p:spPr>
        <p:txBody>
          <a:bodyPr vert="horz" wrap="square" lIns="0" tIns="337057" rIns="0" bIns="0" rtlCol="0">
            <a:spAutoFit/>
          </a:bodyPr>
          <a:lstStyle/>
          <a:p>
            <a:pPr marL="250190">
              <a:lnSpc>
                <a:spcPct val="100000"/>
              </a:lnSpc>
            </a:pPr>
            <a:r>
              <a:rPr dirty="0">
                <a:solidFill>
                  <a:srgbClr val="FFFF00"/>
                </a:solidFill>
              </a:rPr>
              <a:t>Palm</a:t>
            </a:r>
            <a:r>
              <a:rPr spc="-5" dirty="0">
                <a:solidFill>
                  <a:srgbClr val="FFFF00"/>
                </a:solidFill>
              </a:rPr>
              <a:t> o</a:t>
            </a:r>
            <a:r>
              <a:rPr dirty="0">
                <a:solidFill>
                  <a:srgbClr val="FFFF00"/>
                </a:solidFill>
              </a:rPr>
              <a:t>f </a:t>
            </a:r>
            <a:r>
              <a:rPr spc="-5" dirty="0">
                <a:solidFill>
                  <a:srgbClr val="FFFF00"/>
                </a:solidFill>
              </a:rPr>
              <a:t>H</a:t>
            </a:r>
            <a:r>
              <a:rPr spc="5" dirty="0">
                <a:solidFill>
                  <a:srgbClr val="FFFF00"/>
                </a:solidFill>
              </a:rPr>
              <a:t>a</a:t>
            </a:r>
            <a:r>
              <a:rPr spc="-5" dirty="0">
                <a:solidFill>
                  <a:srgbClr val="FFFF00"/>
                </a:solidFill>
              </a:rPr>
              <a:t>nd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5962" y="1449195"/>
            <a:ext cx="4378960" cy="26535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69900" algn="l"/>
              </a:tabLst>
            </a:pPr>
            <a:r>
              <a:rPr sz="2000" spc="-2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2000" spc="-25" dirty="0">
                <a:solidFill>
                  <a:schemeClr val="bg1"/>
                </a:solidFill>
                <a:latin typeface="Calibri"/>
                <a:cs typeface="Calibri"/>
              </a:rPr>
              <a:t>bdu</a:t>
            </a:r>
            <a:r>
              <a:rPr sz="2000" spc="-20" dirty="0">
                <a:solidFill>
                  <a:schemeClr val="bg1"/>
                </a:solidFill>
                <a:latin typeface="Calibri"/>
                <a:cs typeface="Calibri"/>
              </a:rPr>
              <a:t>c</a:t>
            </a:r>
            <a:r>
              <a:rPr sz="2000" spc="-50" dirty="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sz="2000" spc="-25" dirty="0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0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65" dirty="0">
                <a:solidFill>
                  <a:schemeClr val="bg1"/>
                </a:solidFill>
                <a:latin typeface="Calibri"/>
                <a:cs typeface="Calibri"/>
              </a:rPr>
              <a:t>P</a:t>
            </a:r>
            <a:r>
              <a:rPr sz="2000" spc="-25" dirty="0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sz="2000" spc="-30" dirty="0">
                <a:solidFill>
                  <a:schemeClr val="bg1"/>
                </a:solidFill>
                <a:latin typeface="Calibri"/>
                <a:cs typeface="Calibri"/>
              </a:rPr>
              <a:t>lli</a:t>
            </a:r>
            <a:r>
              <a:rPr sz="2000" spc="-20" dirty="0">
                <a:solidFill>
                  <a:schemeClr val="bg1"/>
                </a:solidFill>
                <a:latin typeface="Calibri"/>
                <a:cs typeface="Calibri"/>
              </a:rPr>
              <a:t>c</a:t>
            </a:r>
            <a:r>
              <a:rPr sz="2000" spc="-30" dirty="0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s</a:t>
            </a:r>
            <a:r>
              <a:rPr sz="2000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chemeClr val="bg1"/>
                </a:solidFill>
                <a:latin typeface="Calibri"/>
                <a:cs typeface="Calibri"/>
              </a:rPr>
              <a:t>B</a:t>
            </a:r>
            <a:r>
              <a:rPr sz="2000" spc="-55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000" spc="-40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2000" spc="-30" dirty="0">
                <a:solidFill>
                  <a:schemeClr val="bg1"/>
                </a:solidFill>
                <a:latin typeface="Calibri"/>
                <a:cs typeface="Calibri"/>
              </a:rPr>
              <a:t>vi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s</a:t>
            </a:r>
          </a:p>
          <a:p>
            <a:pPr marL="754380" lvl="1" indent="-284480">
              <a:lnSpc>
                <a:spcPct val="100000"/>
              </a:lnSpc>
              <a:spcBef>
                <a:spcPts val="705"/>
              </a:spcBef>
              <a:buFont typeface="Arial"/>
              <a:buChar char="•"/>
              <a:tabLst>
                <a:tab pos="813435" algn="l"/>
              </a:tabLst>
            </a:pPr>
            <a:r>
              <a:rPr sz="2000" u="heavy" spc="-5" dirty="0">
                <a:solidFill>
                  <a:schemeClr val="bg1"/>
                </a:solidFill>
                <a:latin typeface="Calibri"/>
                <a:cs typeface="Calibri"/>
              </a:rPr>
              <a:t>Origi</a:t>
            </a:r>
            <a:r>
              <a:rPr sz="2000" u="heavy" dirty="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: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Scaphoi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d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&amp;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125" dirty="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sz="2000" spc="-40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ap</a:t>
            </a:r>
            <a:r>
              <a:rPr sz="2000" spc="-25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zium</a:t>
            </a:r>
          </a:p>
          <a:p>
            <a:pPr marL="812800" lvl="1" indent="-342900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813435" algn="l"/>
              </a:tabLst>
            </a:pPr>
            <a:r>
              <a:rPr sz="2000" u="heavy" dirty="0">
                <a:solidFill>
                  <a:schemeClr val="bg1"/>
                </a:solidFill>
                <a:latin typeface="Calibri"/>
                <a:cs typeface="Calibri"/>
              </a:rPr>
              <a:t>Inse</a:t>
            </a:r>
            <a:r>
              <a:rPr sz="2000" u="heavy" spc="-10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000" u="heavy" dirty="0">
                <a:solidFill>
                  <a:schemeClr val="bg1"/>
                </a:solidFill>
                <a:latin typeface="Calibri"/>
                <a:cs typeface="Calibri"/>
              </a:rPr>
              <a:t>tio</a:t>
            </a:r>
            <a:r>
              <a:rPr sz="2000" u="heavy" spc="-5" dirty="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:</a:t>
            </a:r>
            <a:r>
              <a:rPr sz="2000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Base 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f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chemeClr val="bg1"/>
                </a:solidFill>
                <a:latin typeface="Calibri"/>
                <a:cs typeface="Calibri"/>
              </a:rPr>
              <a:t>1</a:t>
            </a:r>
            <a:r>
              <a:rPr sz="1950" spc="-15" baseline="25641" dirty="0">
                <a:solidFill>
                  <a:schemeClr val="bg1"/>
                </a:solidFill>
                <a:latin typeface="Calibri"/>
                <a:cs typeface="Calibri"/>
              </a:rPr>
              <a:t>s</a:t>
            </a:r>
            <a:r>
              <a:rPr sz="1950" spc="7" baseline="25641" dirty="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sz="1950" baseline="25641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950" spc="-202" baseline="25641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P</a:t>
            </a:r>
            <a:r>
              <a:rPr sz="2000" spc="-45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000" spc="-40" dirty="0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x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.</a:t>
            </a:r>
            <a:r>
              <a:rPr sz="20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Phala</a:t>
            </a:r>
            <a:r>
              <a:rPr sz="2000" spc="-30" dirty="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x</a:t>
            </a:r>
          </a:p>
          <a:p>
            <a:pPr marL="812800" lvl="1" indent="-342900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813435" algn="l"/>
              </a:tabLst>
            </a:pPr>
            <a:r>
              <a:rPr sz="2000" u="heavy" dirty="0">
                <a:solidFill>
                  <a:schemeClr val="bg1"/>
                </a:solidFill>
                <a:latin typeface="Calibri"/>
                <a:cs typeface="Calibri"/>
              </a:rPr>
              <a:t>Actio</a:t>
            </a:r>
            <a:r>
              <a:rPr sz="2000" u="heavy" spc="-5" dirty="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: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Abd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uct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s</a:t>
            </a:r>
            <a:r>
              <a:rPr sz="20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thumb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t 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CMC</a:t>
            </a:r>
            <a:endParaRPr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754380" marR="178435" lvl="1" indent="-284480">
              <a:lnSpc>
                <a:spcPct val="129000"/>
              </a:lnSpc>
              <a:spcBef>
                <a:spcPts val="10"/>
              </a:spcBef>
              <a:buFont typeface="Arial"/>
              <a:buChar char="•"/>
              <a:tabLst>
                <a:tab pos="813435" algn="l"/>
              </a:tabLst>
            </a:pPr>
            <a:r>
              <a:rPr sz="2000" u="heavy" dirty="0">
                <a:solidFill>
                  <a:schemeClr val="bg1"/>
                </a:solidFill>
                <a:latin typeface="Calibri"/>
                <a:cs typeface="Calibri"/>
              </a:rPr>
              <a:t>Inne</a:t>
            </a:r>
            <a:r>
              <a:rPr sz="2000" u="heavy" spc="15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000" u="heavy" spc="-30" dirty="0">
                <a:solidFill>
                  <a:schemeClr val="bg1"/>
                </a:solidFill>
                <a:latin typeface="Calibri"/>
                <a:cs typeface="Calibri"/>
              </a:rPr>
              <a:t>v</a:t>
            </a:r>
            <a:r>
              <a:rPr sz="2000" u="heavy" spc="-25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2000" u="heavy" dirty="0">
                <a:solidFill>
                  <a:schemeClr val="bg1"/>
                </a:solidFill>
                <a:latin typeface="Calibri"/>
                <a:cs typeface="Calibri"/>
              </a:rPr>
              <a:t>tion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:</a:t>
            </a:r>
            <a:r>
              <a:rPr sz="20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35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ecur</a:t>
            </a:r>
            <a:r>
              <a:rPr sz="2000" spc="-30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2000" spc="-25" dirty="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t B</a:t>
            </a:r>
            <a:r>
              <a:rPr sz="2000" spc="-35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an</a:t>
            </a:r>
            <a:r>
              <a:rPr sz="2000" spc="5" dirty="0">
                <a:solidFill>
                  <a:schemeClr val="bg1"/>
                </a:solidFill>
                <a:latin typeface="Calibri"/>
                <a:cs typeface="Calibri"/>
              </a:rPr>
              <a:t>c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h</a:t>
            </a:r>
            <a:r>
              <a:rPr sz="20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of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Median</a:t>
            </a:r>
            <a:r>
              <a:rPr sz="2000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Ne</a:t>
            </a:r>
            <a:r>
              <a:rPr sz="2000" spc="15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000" spc="-30" dirty="0">
                <a:solidFill>
                  <a:schemeClr val="bg1"/>
                </a:solidFill>
                <a:latin typeface="Calibri"/>
                <a:cs typeface="Calibri"/>
              </a:rPr>
              <a:t>v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</a:p>
          <a:p>
            <a:pPr marL="469900" indent="-457200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469900" algn="l"/>
              </a:tabLst>
            </a:pPr>
            <a:r>
              <a:rPr sz="2000" spc="-25" dirty="0">
                <a:solidFill>
                  <a:schemeClr val="bg1"/>
                </a:solidFill>
                <a:latin typeface="Calibri"/>
                <a:cs typeface="Calibri"/>
              </a:rPr>
              <a:t>F</a:t>
            </a:r>
            <a:r>
              <a:rPr sz="2000" spc="-30" dirty="0">
                <a:solidFill>
                  <a:schemeClr val="bg1"/>
                </a:solidFill>
                <a:latin typeface="Calibri"/>
                <a:cs typeface="Calibri"/>
              </a:rPr>
              <a:t>l</a:t>
            </a:r>
            <a:r>
              <a:rPr sz="2000" spc="-65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2000" spc="-80" dirty="0">
                <a:solidFill>
                  <a:schemeClr val="bg1"/>
                </a:solidFill>
                <a:latin typeface="Calibri"/>
                <a:cs typeface="Calibri"/>
              </a:rPr>
              <a:t>x</a:t>
            </a:r>
            <a:r>
              <a:rPr sz="2000" spc="-30" dirty="0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0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70" dirty="0">
                <a:solidFill>
                  <a:schemeClr val="bg1"/>
                </a:solidFill>
                <a:latin typeface="Calibri"/>
                <a:cs typeface="Calibri"/>
              </a:rPr>
              <a:t>P</a:t>
            </a:r>
            <a:r>
              <a:rPr sz="2000" spc="-30" dirty="0">
                <a:solidFill>
                  <a:schemeClr val="bg1"/>
                </a:solidFill>
                <a:latin typeface="Calibri"/>
                <a:cs typeface="Calibri"/>
              </a:rPr>
              <a:t>olli</a:t>
            </a:r>
            <a:r>
              <a:rPr sz="2000" spc="-20" dirty="0">
                <a:solidFill>
                  <a:schemeClr val="bg1"/>
                </a:solidFill>
                <a:latin typeface="Calibri"/>
                <a:cs typeface="Calibri"/>
              </a:rPr>
              <a:t>c</a:t>
            </a:r>
            <a:r>
              <a:rPr sz="2000" spc="-30" dirty="0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s</a:t>
            </a:r>
            <a:r>
              <a:rPr sz="2000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chemeClr val="bg1"/>
                </a:solidFill>
                <a:latin typeface="Calibri"/>
                <a:cs typeface="Calibri"/>
              </a:rPr>
              <a:t>B</a:t>
            </a:r>
            <a:r>
              <a:rPr sz="2000" spc="-55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000" spc="-40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2000" spc="-30" dirty="0">
                <a:solidFill>
                  <a:schemeClr val="bg1"/>
                </a:solidFill>
                <a:latin typeface="Calibri"/>
                <a:cs typeface="Calibri"/>
              </a:rPr>
              <a:t>vi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53162" y="4143121"/>
            <a:ext cx="3921760" cy="15004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000" u="heavy" spc="-5" dirty="0">
                <a:solidFill>
                  <a:schemeClr val="bg1"/>
                </a:solidFill>
                <a:latin typeface="Calibri"/>
                <a:cs typeface="Calibri"/>
              </a:rPr>
              <a:t>Origi</a:t>
            </a:r>
            <a:r>
              <a:rPr sz="2000" u="heavy" dirty="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: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125" dirty="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sz="2000" spc="-40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ap</a:t>
            </a:r>
            <a:r>
              <a:rPr sz="2000" spc="-25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zium</a:t>
            </a:r>
          </a:p>
          <a:p>
            <a:pPr marL="355600" indent="-342900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356235" algn="l"/>
              </a:tabLst>
            </a:pPr>
            <a:r>
              <a:rPr sz="2000" u="heavy" dirty="0">
                <a:solidFill>
                  <a:schemeClr val="bg1"/>
                </a:solidFill>
                <a:latin typeface="Calibri"/>
                <a:cs typeface="Calibri"/>
              </a:rPr>
              <a:t>Inse</a:t>
            </a:r>
            <a:r>
              <a:rPr sz="2000" u="heavy" spc="-10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000" u="heavy" dirty="0">
                <a:solidFill>
                  <a:schemeClr val="bg1"/>
                </a:solidFill>
                <a:latin typeface="Calibri"/>
                <a:cs typeface="Calibri"/>
              </a:rPr>
              <a:t>tio</a:t>
            </a:r>
            <a:r>
              <a:rPr sz="2000" u="heavy" spc="-5" dirty="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:</a:t>
            </a:r>
            <a:r>
              <a:rPr sz="2000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Base 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f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chemeClr val="bg1"/>
                </a:solidFill>
                <a:latin typeface="Calibri"/>
                <a:cs typeface="Calibri"/>
              </a:rPr>
              <a:t>1</a:t>
            </a:r>
            <a:r>
              <a:rPr sz="1950" spc="-15" baseline="25641" dirty="0">
                <a:solidFill>
                  <a:schemeClr val="bg1"/>
                </a:solidFill>
                <a:latin typeface="Calibri"/>
                <a:cs typeface="Calibri"/>
              </a:rPr>
              <a:t>s</a:t>
            </a:r>
            <a:r>
              <a:rPr sz="1950" spc="7" baseline="25641" dirty="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sz="1950" baseline="25641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950" spc="-202" baseline="25641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P</a:t>
            </a:r>
            <a:r>
              <a:rPr sz="2000" spc="-45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000" spc="-40" dirty="0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x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.</a:t>
            </a:r>
            <a:r>
              <a:rPr sz="20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Phala</a:t>
            </a:r>
            <a:r>
              <a:rPr sz="2000" spc="-30" dirty="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x</a:t>
            </a:r>
          </a:p>
          <a:p>
            <a:pPr marL="355600" indent="-342900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356235" algn="l"/>
              </a:tabLst>
            </a:pPr>
            <a:r>
              <a:rPr sz="2000" u="heavy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2000" u="heavy" spc="5" dirty="0">
                <a:solidFill>
                  <a:schemeClr val="bg1"/>
                </a:solidFill>
                <a:latin typeface="Calibri"/>
                <a:cs typeface="Calibri"/>
              </a:rPr>
              <a:t>c</a:t>
            </a:r>
            <a:r>
              <a:rPr sz="2000" u="heavy" dirty="0">
                <a:solidFill>
                  <a:schemeClr val="bg1"/>
                </a:solidFill>
                <a:latin typeface="Calibri"/>
                <a:cs typeface="Calibri"/>
              </a:rPr>
              <a:t>tion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: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Fl</a:t>
            </a:r>
            <a:r>
              <a:rPr sz="2000" spc="-40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2000" spc="-55" dirty="0">
                <a:solidFill>
                  <a:schemeClr val="bg1"/>
                </a:solidFill>
                <a:latin typeface="Calibri"/>
                <a:cs typeface="Calibri"/>
              </a:rPr>
              <a:t>x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es</a:t>
            </a:r>
            <a:r>
              <a:rPr sz="2000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CM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C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,</a:t>
            </a:r>
            <a:r>
              <a:rPr sz="20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PIP</a:t>
            </a:r>
            <a:r>
              <a:rPr sz="20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f</a:t>
            </a:r>
            <a:r>
              <a:rPr sz="2000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thumb</a:t>
            </a: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2000" dirty="0">
                <a:solidFill>
                  <a:schemeClr val="bg1"/>
                </a:solidFill>
                <a:latin typeface="Arial"/>
                <a:cs typeface="Arial"/>
              </a:rPr>
              <a:t>•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09574" y="5657870"/>
            <a:ext cx="493204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u="heavy" dirty="0">
                <a:solidFill>
                  <a:schemeClr val="bg1"/>
                </a:solidFill>
                <a:latin typeface="Calibri"/>
                <a:cs typeface="Calibri"/>
              </a:rPr>
              <a:t>Inne</a:t>
            </a:r>
            <a:r>
              <a:rPr sz="2000" u="heavy" spc="15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000" u="heavy" spc="-30" dirty="0">
                <a:solidFill>
                  <a:schemeClr val="bg1"/>
                </a:solidFill>
                <a:latin typeface="Calibri"/>
                <a:cs typeface="Calibri"/>
              </a:rPr>
              <a:t>v</a:t>
            </a:r>
            <a:r>
              <a:rPr sz="2000" u="heavy" spc="-25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2000" u="heavy" dirty="0">
                <a:solidFill>
                  <a:schemeClr val="bg1"/>
                </a:solidFill>
                <a:latin typeface="Calibri"/>
                <a:cs typeface="Calibri"/>
              </a:rPr>
              <a:t>tion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:</a:t>
            </a:r>
            <a:r>
              <a:rPr sz="20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35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ecur</a:t>
            </a:r>
            <a:r>
              <a:rPr sz="2000" spc="-30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2000" spc="-25" dirty="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t B</a:t>
            </a:r>
            <a:r>
              <a:rPr sz="2000" spc="-35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an</a:t>
            </a:r>
            <a:r>
              <a:rPr sz="2000" spc="5" dirty="0">
                <a:solidFill>
                  <a:schemeClr val="bg1"/>
                </a:solidFill>
                <a:latin typeface="Calibri"/>
                <a:cs typeface="Calibri"/>
              </a:rPr>
              <a:t>c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h</a:t>
            </a:r>
            <a:r>
              <a:rPr sz="20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f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Median</a:t>
            </a:r>
            <a:r>
              <a:rPr sz="20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Ne</a:t>
            </a:r>
            <a:r>
              <a:rPr sz="2000" spc="15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000" spc="-30" dirty="0">
                <a:solidFill>
                  <a:schemeClr val="bg1"/>
                </a:solidFill>
                <a:latin typeface="Calibri"/>
                <a:cs typeface="Calibri"/>
              </a:rPr>
              <a:t>v</a:t>
            </a:r>
            <a:r>
              <a:rPr sz="2000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</a:p>
        </p:txBody>
      </p:sp>
      <p:sp>
        <p:nvSpPr>
          <p:cNvPr id="8" name="object 8"/>
          <p:cNvSpPr/>
          <p:nvPr/>
        </p:nvSpPr>
        <p:spPr>
          <a:xfrm>
            <a:off x="10080625" y="4378426"/>
            <a:ext cx="1395095" cy="187325"/>
          </a:xfrm>
          <a:custGeom>
            <a:avLst/>
            <a:gdLst/>
            <a:ahLst/>
            <a:cxnLst/>
            <a:rect l="l" t="t" r="r" b="b"/>
            <a:pathLst>
              <a:path w="1395095" h="187325">
                <a:moveTo>
                  <a:pt x="0" y="187223"/>
                </a:moveTo>
                <a:lnTo>
                  <a:pt x="1395095" y="187223"/>
                </a:lnTo>
                <a:lnTo>
                  <a:pt x="1395095" y="0"/>
                </a:lnTo>
                <a:lnTo>
                  <a:pt x="0" y="0"/>
                </a:lnTo>
                <a:lnTo>
                  <a:pt x="0" y="187223"/>
                </a:lnTo>
                <a:close/>
              </a:path>
            </a:pathLst>
          </a:custGeom>
          <a:ln w="22225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474325" y="4057396"/>
            <a:ext cx="1395095" cy="171450"/>
          </a:xfrm>
          <a:custGeom>
            <a:avLst/>
            <a:gdLst/>
            <a:ahLst/>
            <a:cxnLst/>
            <a:rect l="l" t="t" r="r" b="b"/>
            <a:pathLst>
              <a:path w="1395095" h="171450">
                <a:moveTo>
                  <a:pt x="0" y="171449"/>
                </a:moveTo>
                <a:lnTo>
                  <a:pt x="1395095" y="171449"/>
                </a:lnTo>
                <a:lnTo>
                  <a:pt x="1395095" y="0"/>
                </a:lnTo>
                <a:lnTo>
                  <a:pt x="0" y="0"/>
                </a:lnTo>
                <a:lnTo>
                  <a:pt x="0" y="171449"/>
                </a:lnTo>
                <a:close/>
              </a:path>
            </a:pathLst>
          </a:custGeom>
          <a:ln w="22225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432227" y="516979"/>
            <a:ext cx="646239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30" dirty="0">
                <a:solidFill>
                  <a:srgbClr val="FFFF00"/>
                </a:solidFill>
                <a:latin typeface="Calibri"/>
                <a:cs typeface="Calibri"/>
              </a:rPr>
              <a:t>1</a:t>
            </a:r>
            <a:r>
              <a:rPr sz="3600" spc="-60" baseline="25462" dirty="0">
                <a:solidFill>
                  <a:srgbClr val="FFFF00"/>
                </a:solidFill>
                <a:latin typeface="Calibri"/>
                <a:cs typeface="Calibri"/>
              </a:rPr>
              <a:t>s</a:t>
            </a:r>
            <a:r>
              <a:rPr sz="3600" baseline="25462" dirty="0">
                <a:solidFill>
                  <a:srgbClr val="FFFF00"/>
                </a:solidFill>
                <a:latin typeface="Calibri"/>
                <a:cs typeface="Calibri"/>
              </a:rPr>
              <a:t>t</a:t>
            </a:r>
            <a:r>
              <a:rPr sz="3600" spc="352" baseline="25462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600" spc="-20" dirty="0">
                <a:solidFill>
                  <a:srgbClr val="FFFF00"/>
                </a:solidFill>
                <a:latin typeface="Calibri"/>
                <a:cs typeface="Calibri"/>
              </a:rPr>
              <a:t>Mu</a:t>
            </a:r>
            <a:r>
              <a:rPr sz="3600" spc="-30" dirty="0">
                <a:solidFill>
                  <a:srgbClr val="FFFF00"/>
                </a:solidFill>
                <a:latin typeface="Calibri"/>
                <a:cs typeface="Calibri"/>
              </a:rPr>
              <a:t>s</a:t>
            </a:r>
            <a:r>
              <a:rPr sz="3600" spc="-25" dirty="0">
                <a:solidFill>
                  <a:srgbClr val="FFFF00"/>
                </a:solidFill>
                <a:latin typeface="Calibri"/>
                <a:cs typeface="Calibri"/>
              </a:rPr>
              <a:t>c</a:t>
            </a:r>
            <a:r>
              <a:rPr sz="3600" spc="-20" dirty="0">
                <a:solidFill>
                  <a:srgbClr val="FFFF00"/>
                </a:solidFill>
                <a:latin typeface="Calibri"/>
                <a:cs typeface="Calibri"/>
              </a:rPr>
              <a:t>u</a:t>
            </a:r>
            <a:r>
              <a:rPr sz="3600" spc="-25" dirty="0">
                <a:solidFill>
                  <a:srgbClr val="FFFF00"/>
                </a:solidFill>
                <a:latin typeface="Calibri"/>
                <a:cs typeface="Calibri"/>
              </a:rPr>
              <a:t>l</a:t>
            </a:r>
            <a:r>
              <a:rPr sz="3600" spc="-20" dirty="0">
                <a:solidFill>
                  <a:srgbClr val="FFFF00"/>
                </a:solidFill>
                <a:latin typeface="Calibri"/>
                <a:cs typeface="Calibri"/>
              </a:rPr>
              <a:t>a</a:t>
            </a:r>
            <a:r>
              <a:rPr sz="3600" spc="-15" dirty="0">
                <a:solidFill>
                  <a:srgbClr val="FFFF00"/>
                </a:solidFill>
                <a:latin typeface="Calibri"/>
                <a:cs typeface="Calibri"/>
              </a:rPr>
              <a:t>r</a:t>
            </a:r>
            <a:r>
              <a:rPr sz="3600" spc="-5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600" spc="-25" dirty="0">
                <a:solidFill>
                  <a:srgbClr val="FFFF00"/>
                </a:solidFill>
                <a:latin typeface="Calibri"/>
                <a:cs typeface="Calibri"/>
              </a:rPr>
              <a:t>L</a:t>
            </a:r>
            <a:r>
              <a:rPr sz="3600" spc="-90" dirty="0">
                <a:solidFill>
                  <a:srgbClr val="FFFF00"/>
                </a:solidFill>
                <a:latin typeface="Calibri"/>
                <a:cs typeface="Calibri"/>
              </a:rPr>
              <a:t>ay</a:t>
            </a:r>
            <a:r>
              <a:rPr sz="3600" spc="-50" dirty="0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sz="3600" spc="-35" dirty="0">
                <a:solidFill>
                  <a:srgbClr val="FFFF00"/>
                </a:solidFill>
                <a:latin typeface="Calibri"/>
                <a:cs typeface="Calibri"/>
              </a:rPr>
              <a:t>r</a:t>
            </a:r>
            <a:r>
              <a:rPr sz="3600" spc="-10" dirty="0">
                <a:solidFill>
                  <a:srgbClr val="FFFF00"/>
                </a:solidFill>
                <a:latin typeface="Calibri"/>
                <a:cs typeface="Calibri"/>
              </a:rPr>
              <a:t>:</a:t>
            </a:r>
            <a:r>
              <a:rPr sz="3600" spc="-5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600" spc="-30" dirty="0">
                <a:solidFill>
                  <a:srgbClr val="FFFF00"/>
                </a:solidFill>
                <a:latin typeface="Calibri"/>
                <a:cs typeface="Calibri"/>
              </a:rPr>
              <a:t>T</a:t>
            </a:r>
            <a:r>
              <a:rPr sz="3600" spc="-20" dirty="0">
                <a:solidFill>
                  <a:srgbClr val="FFFF00"/>
                </a:solidFill>
                <a:latin typeface="Calibri"/>
                <a:cs typeface="Calibri"/>
              </a:rPr>
              <a:t>h</a:t>
            </a:r>
            <a:r>
              <a:rPr sz="3600" spc="-50" dirty="0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sz="3600" spc="-20" dirty="0">
                <a:solidFill>
                  <a:srgbClr val="FFFF00"/>
                </a:solidFill>
                <a:latin typeface="Calibri"/>
                <a:cs typeface="Calibri"/>
              </a:rPr>
              <a:t>na</a:t>
            </a:r>
            <a:r>
              <a:rPr sz="3600" spc="-15" dirty="0">
                <a:solidFill>
                  <a:srgbClr val="FFFF00"/>
                </a:solidFill>
                <a:latin typeface="Calibri"/>
                <a:cs typeface="Calibri"/>
              </a:rPr>
              <a:t>r</a:t>
            </a:r>
            <a:r>
              <a:rPr sz="3600" spc="-6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600" spc="-20" dirty="0">
                <a:solidFill>
                  <a:srgbClr val="FFFF00"/>
                </a:solidFill>
                <a:latin typeface="Calibri"/>
                <a:cs typeface="Calibri"/>
              </a:rPr>
              <a:t>Mu</a:t>
            </a:r>
            <a:r>
              <a:rPr sz="3600" spc="-30" dirty="0">
                <a:solidFill>
                  <a:srgbClr val="FFFF00"/>
                </a:solidFill>
                <a:latin typeface="Calibri"/>
                <a:cs typeface="Calibri"/>
              </a:rPr>
              <a:t>s</a:t>
            </a:r>
            <a:r>
              <a:rPr sz="3600" spc="-25" dirty="0">
                <a:solidFill>
                  <a:srgbClr val="FFFF00"/>
                </a:solidFill>
                <a:latin typeface="Calibri"/>
                <a:cs typeface="Calibri"/>
              </a:rPr>
              <a:t>cl</a:t>
            </a:r>
            <a:r>
              <a:rPr sz="3600" spc="-50" dirty="0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sz="3600" dirty="0">
                <a:solidFill>
                  <a:srgbClr val="FFFF00"/>
                </a:solidFill>
                <a:latin typeface="Calibri"/>
                <a:cs typeface="Calibri"/>
              </a:rPr>
              <a:t>s</a:t>
            </a:r>
          </a:p>
        </p:txBody>
      </p:sp>
      <p:sp>
        <p:nvSpPr>
          <p:cNvPr id="11" name="object 11"/>
          <p:cNvSpPr/>
          <p:nvPr/>
        </p:nvSpPr>
        <p:spPr>
          <a:xfrm>
            <a:off x="9339960" y="4165472"/>
            <a:ext cx="1134745" cy="85725"/>
          </a:xfrm>
          <a:custGeom>
            <a:avLst/>
            <a:gdLst/>
            <a:ahLst/>
            <a:cxnLst/>
            <a:rect l="l" t="t" r="r" b="b"/>
            <a:pathLst>
              <a:path w="1134745" h="85725">
                <a:moveTo>
                  <a:pt x="1134364" y="0"/>
                </a:moveTo>
                <a:lnTo>
                  <a:pt x="0" y="85725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339960" y="4472051"/>
            <a:ext cx="741045" cy="93980"/>
          </a:xfrm>
          <a:custGeom>
            <a:avLst/>
            <a:gdLst/>
            <a:ahLst/>
            <a:cxnLst/>
            <a:rect l="l" t="t" r="r" b="b"/>
            <a:pathLst>
              <a:path w="741045" h="93979">
                <a:moveTo>
                  <a:pt x="740664" y="0"/>
                </a:moveTo>
                <a:lnTo>
                  <a:pt x="0" y="93599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55259" y="2299766"/>
            <a:ext cx="6146800" cy="428434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8217" y="187879"/>
            <a:ext cx="10515600" cy="1017457"/>
          </a:xfrm>
          <a:prstGeom prst="rect">
            <a:avLst/>
          </a:prstGeom>
        </p:spPr>
        <p:txBody>
          <a:bodyPr vert="horz" wrap="square" lIns="0" tIns="337057" rIns="0" bIns="0" rtlCol="0">
            <a:spAutoFit/>
          </a:bodyPr>
          <a:lstStyle/>
          <a:p>
            <a:pPr marL="250190">
              <a:lnSpc>
                <a:spcPct val="100000"/>
              </a:lnSpc>
            </a:pPr>
            <a:r>
              <a:rPr dirty="0">
                <a:solidFill>
                  <a:srgbClr val="FFFF00"/>
                </a:solidFill>
              </a:rPr>
              <a:t>Palm</a:t>
            </a:r>
            <a:r>
              <a:rPr spc="-5" dirty="0">
                <a:solidFill>
                  <a:srgbClr val="FFFF00"/>
                </a:solidFill>
              </a:rPr>
              <a:t> o</a:t>
            </a:r>
            <a:r>
              <a:rPr dirty="0">
                <a:solidFill>
                  <a:srgbClr val="FFFF00"/>
                </a:solidFill>
              </a:rPr>
              <a:t>f </a:t>
            </a:r>
            <a:r>
              <a:rPr spc="-5" dirty="0">
                <a:solidFill>
                  <a:srgbClr val="FFFF00"/>
                </a:solidFill>
              </a:rPr>
              <a:t>H</a:t>
            </a:r>
            <a:r>
              <a:rPr spc="5" dirty="0">
                <a:solidFill>
                  <a:srgbClr val="FFFF00"/>
                </a:solidFill>
              </a:rPr>
              <a:t>a</a:t>
            </a:r>
            <a:r>
              <a:rPr spc="-5" dirty="0">
                <a:solidFill>
                  <a:srgbClr val="FFFF00"/>
                </a:solidFill>
              </a:rPr>
              <a:t>nd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8653" y="2476878"/>
            <a:ext cx="4874895" cy="2650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69900" algn="l"/>
              </a:tabLst>
            </a:pPr>
            <a:r>
              <a:rPr sz="2600" spc="-25" dirty="0">
                <a:solidFill>
                  <a:schemeClr val="bg1"/>
                </a:solidFill>
                <a:latin typeface="Calibri"/>
                <a:cs typeface="Calibri"/>
              </a:rPr>
              <a:t>Opp</a:t>
            </a:r>
            <a:r>
              <a:rPr sz="2600" spc="-30" dirty="0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sz="2600" spc="-25" dirty="0">
                <a:solidFill>
                  <a:schemeClr val="bg1"/>
                </a:solidFill>
                <a:latin typeface="Calibri"/>
                <a:cs typeface="Calibri"/>
              </a:rPr>
              <a:t>nen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s</a:t>
            </a:r>
            <a:r>
              <a:rPr sz="26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spc="-75" dirty="0">
                <a:solidFill>
                  <a:schemeClr val="bg1"/>
                </a:solidFill>
                <a:latin typeface="Calibri"/>
                <a:cs typeface="Calibri"/>
              </a:rPr>
              <a:t>P</a:t>
            </a:r>
            <a:r>
              <a:rPr sz="2600" spc="-30" dirty="0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sz="2600" spc="-25" dirty="0">
                <a:solidFill>
                  <a:schemeClr val="bg1"/>
                </a:solidFill>
                <a:latin typeface="Calibri"/>
                <a:cs typeface="Calibri"/>
              </a:rPr>
              <a:t>llici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s</a:t>
            </a:r>
          </a:p>
          <a:p>
            <a:pPr marL="810895" lvl="1" indent="-340995">
              <a:lnSpc>
                <a:spcPct val="100000"/>
              </a:lnSpc>
              <a:spcBef>
                <a:spcPts val="715"/>
              </a:spcBef>
              <a:buFont typeface="Arial"/>
              <a:buChar char="•"/>
              <a:tabLst>
                <a:tab pos="812800" algn="l"/>
              </a:tabLst>
            </a:pPr>
            <a:r>
              <a:rPr sz="2400" u="heavy" spc="-5" dirty="0">
                <a:solidFill>
                  <a:schemeClr val="bg1"/>
                </a:solidFill>
                <a:latin typeface="Calibri"/>
                <a:cs typeface="Calibri"/>
              </a:rPr>
              <a:t>Origi</a:t>
            </a:r>
            <a:r>
              <a:rPr sz="2400" u="heavy" dirty="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: </a:t>
            </a:r>
            <a:r>
              <a:rPr sz="2400" spc="-150" dirty="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sz="2400" spc="-55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chemeClr val="bg1"/>
                </a:solidFill>
                <a:latin typeface="Calibri"/>
                <a:cs typeface="Calibri"/>
              </a:rPr>
              <a:t>ap</a:t>
            </a:r>
            <a:r>
              <a:rPr sz="2400" spc="-35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zium</a:t>
            </a:r>
          </a:p>
          <a:p>
            <a:pPr marL="812165" lvl="1" indent="-342265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812800" algn="l"/>
              </a:tabLst>
            </a:pPr>
            <a:r>
              <a:rPr sz="2400" u="heavy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2400" u="heavy" spc="-10" dirty="0">
                <a:solidFill>
                  <a:schemeClr val="bg1"/>
                </a:solidFill>
                <a:latin typeface="Calibri"/>
                <a:cs typeface="Calibri"/>
              </a:rPr>
              <a:t>s</a:t>
            </a:r>
            <a:r>
              <a:rPr sz="2400" u="heavy" dirty="0">
                <a:solidFill>
                  <a:schemeClr val="bg1"/>
                </a:solidFill>
                <a:latin typeface="Calibri"/>
                <a:cs typeface="Calibri"/>
              </a:rPr>
              <a:t>ertion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: 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Shaf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f </a:t>
            </a:r>
            <a:r>
              <a:rPr sz="2400" spc="-15" dirty="0">
                <a:solidFill>
                  <a:schemeClr val="bg1"/>
                </a:solidFill>
                <a:latin typeface="Calibri"/>
                <a:cs typeface="Calibri"/>
              </a:rPr>
              <a:t>1</a:t>
            </a:r>
            <a:r>
              <a:rPr sz="2400" spc="-37" baseline="24305" dirty="0">
                <a:solidFill>
                  <a:schemeClr val="bg1"/>
                </a:solidFill>
                <a:latin typeface="Calibri"/>
                <a:cs typeface="Calibri"/>
              </a:rPr>
              <a:t>s</a:t>
            </a:r>
            <a:r>
              <a:rPr sz="2400" spc="-15" baseline="24305" dirty="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sz="2400" spc="254" baseline="243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me</a:t>
            </a:r>
            <a:r>
              <a:rPr sz="2400" spc="-40" dirty="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2400" spc="-35" dirty="0">
                <a:solidFill>
                  <a:schemeClr val="bg1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arpal</a:t>
            </a:r>
          </a:p>
          <a:p>
            <a:pPr marL="812165" lvl="1" indent="-342265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812800" algn="l"/>
              </a:tabLst>
            </a:pPr>
            <a:r>
              <a:rPr sz="2400" u="heavy" dirty="0">
                <a:solidFill>
                  <a:schemeClr val="bg1"/>
                </a:solidFill>
                <a:latin typeface="Calibri"/>
                <a:cs typeface="Calibri"/>
              </a:rPr>
              <a:t>Actio</a:t>
            </a:r>
            <a:r>
              <a:rPr sz="2400" u="heavy" spc="-5" dirty="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:</a:t>
            </a:r>
            <a:r>
              <a:rPr sz="24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p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p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se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s thumb</a:t>
            </a:r>
            <a:r>
              <a:rPr sz="24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 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CMC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810895" marR="6350" lvl="1" indent="-340995">
              <a:lnSpc>
                <a:spcPct val="124200"/>
              </a:lnSpc>
              <a:spcBef>
                <a:spcPts val="10"/>
              </a:spcBef>
              <a:buFont typeface="Arial"/>
              <a:buChar char="•"/>
              <a:tabLst>
                <a:tab pos="812800" algn="l"/>
              </a:tabLst>
            </a:pPr>
            <a:r>
              <a:rPr sz="2400" u="heavy" spc="-15" dirty="0">
                <a:solidFill>
                  <a:schemeClr val="bg1"/>
                </a:solidFill>
                <a:latin typeface="Calibri"/>
                <a:cs typeface="Calibri"/>
              </a:rPr>
              <a:t>Inne</a:t>
            </a:r>
            <a:r>
              <a:rPr sz="2400" u="heavy" spc="5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400" u="heavy" spc="-55" dirty="0">
                <a:solidFill>
                  <a:schemeClr val="bg1"/>
                </a:solidFill>
                <a:latin typeface="Calibri"/>
                <a:cs typeface="Calibri"/>
              </a:rPr>
              <a:t>v</a:t>
            </a:r>
            <a:r>
              <a:rPr sz="2400" u="heavy" spc="-25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2400" u="heavy" dirty="0">
                <a:solidFill>
                  <a:schemeClr val="bg1"/>
                </a:solidFill>
                <a:latin typeface="Calibri"/>
                <a:cs typeface="Calibri"/>
              </a:rPr>
              <a:t>tio</a:t>
            </a:r>
            <a:r>
              <a:rPr sz="2400" u="heavy" spc="-5" dirty="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: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45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c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ur</a:t>
            </a:r>
            <a:r>
              <a:rPr sz="2400" spc="-40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2400" spc="-40" dirty="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sz="24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chemeClr val="bg1"/>
                </a:solidFill>
                <a:latin typeface="Calibri"/>
                <a:cs typeface="Calibri"/>
              </a:rPr>
              <a:t>B</a:t>
            </a:r>
            <a:r>
              <a:rPr sz="2400" spc="-55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anch</a:t>
            </a:r>
            <a:r>
              <a:rPr sz="24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of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Median</a:t>
            </a:r>
            <a:r>
              <a:rPr sz="2400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chemeClr val="bg1"/>
                </a:solidFill>
                <a:latin typeface="Calibri"/>
                <a:cs typeface="Calibri"/>
              </a:rPr>
              <a:t>Ne</a:t>
            </a:r>
            <a:r>
              <a:rPr sz="2400" spc="15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400" spc="-45" dirty="0">
                <a:solidFill>
                  <a:schemeClr val="bg1"/>
                </a:solidFill>
                <a:latin typeface="Calibri"/>
                <a:cs typeface="Calibri"/>
              </a:rPr>
              <a:t>v</a:t>
            </a:r>
            <a:r>
              <a:rPr sz="2400" spc="-15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273156" y="5518315"/>
            <a:ext cx="989330" cy="241300"/>
          </a:xfrm>
          <a:custGeom>
            <a:avLst/>
            <a:gdLst/>
            <a:ahLst/>
            <a:cxnLst/>
            <a:rect l="l" t="t" r="r" b="b"/>
            <a:pathLst>
              <a:path w="989329" h="241300">
                <a:moveTo>
                  <a:pt x="0" y="240804"/>
                </a:moveTo>
                <a:lnTo>
                  <a:pt x="989317" y="240804"/>
                </a:lnTo>
                <a:lnTo>
                  <a:pt x="989317" y="0"/>
                </a:lnTo>
                <a:lnTo>
                  <a:pt x="0" y="0"/>
                </a:lnTo>
                <a:lnTo>
                  <a:pt x="0" y="240804"/>
                </a:lnTo>
                <a:close/>
              </a:path>
            </a:pathLst>
          </a:custGeom>
          <a:ln w="22225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996315" y="632583"/>
            <a:ext cx="598106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30" dirty="0">
                <a:solidFill>
                  <a:schemeClr val="bg1"/>
                </a:solidFill>
                <a:latin typeface="Calibri"/>
                <a:cs typeface="Calibri"/>
              </a:rPr>
              <a:t>2</a:t>
            </a:r>
            <a:r>
              <a:rPr sz="3200" spc="-35" dirty="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3200" dirty="0">
                <a:solidFill>
                  <a:schemeClr val="bg1"/>
                </a:solidFill>
                <a:latin typeface="Calibri"/>
                <a:cs typeface="Calibri"/>
              </a:rPr>
              <a:t>d</a:t>
            </a:r>
            <a:r>
              <a:rPr sz="32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3200" spc="-30" dirty="0">
                <a:solidFill>
                  <a:schemeClr val="bg1"/>
                </a:solidFill>
                <a:latin typeface="Calibri"/>
                <a:cs typeface="Calibri"/>
              </a:rPr>
              <a:t>M</a:t>
            </a:r>
            <a:r>
              <a:rPr sz="3200" spc="-35" dirty="0">
                <a:solidFill>
                  <a:schemeClr val="bg1"/>
                </a:solidFill>
                <a:latin typeface="Calibri"/>
                <a:cs typeface="Calibri"/>
              </a:rPr>
              <a:t>u</a:t>
            </a:r>
            <a:r>
              <a:rPr sz="3200" spc="-30" dirty="0">
                <a:solidFill>
                  <a:schemeClr val="bg1"/>
                </a:solidFill>
                <a:latin typeface="Calibri"/>
                <a:cs typeface="Calibri"/>
              </a:rPr>
              <a:t>sc</a:t>
            </a:r>
            <a:r>
              <a:rPr sz="3200" spc="-35" dirty="0">
                <a:solidFill>
                  <a:schemeClr val="bg1"/>
                </a:solidFill>
                <a:latin typeface="Calibri"/>
                <a:cs typeface="Calibri"/>
              </a:rPr>
              <a:t>u</a:t>
            </a:r>
            <a:r>
              <a:rPr sz="3200" spc="-30" dirty="0">
                <a:solidFill>
                  <a:schemeClr val="bg1"/>
                </a:solidFill>
                <a:latin typeface="Calibri"/>
                <a:cs typeface="Calibri"/>
              </a:rPr>
              <a:t>l</a:t>
            </a:r>
            <a:r>
              <a:rPr sz="3200" spc="-25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3200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3200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3200" spc="-30" dirty="0">
                <a:solidFill>
                  <a:schemeClr val="bg1"/>
                </a:solidFill>
                <a:latin typeface="Calibri"/>
                <a:cs typeface="Calibri"/>
              </a:rPr>
              <a:t>L</a:t>
            </a:r>
            <a:r>
              <a:rPr sz="3200" spc="-85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3200" spc="-60" dirty="0">
                <a:solidFill>
                  <a:schemeClr val="bg1"/>
                </a:solidFill>
                <a:latin typeface="Calibri"/>
                <a:cs typeface="Calibri"/>
              </a:rPr>
              <a:t>y</a:t>
            </a:r>
            <a:r>
              <a:rPr sz="3200" spc="-25" dirty="0">
                <a:solidFill>
                  <a:schemeClr val="bg1"/>
                </a:solidFill>
                <a:latin typeface="Calibri"/>
                <a:cs typeface="Calibri"/>
              </a:rPr>
              <a:t>er</a:t>
            </a:r>
            <a:r>
              <a:rPr sz="3200" dirty="0">
                <a:solidFill>
                  <a:schemeClr val="bg1"/>
                </a:solidFill>
                <a:latin typeface="Calibri"/>
                <a:cs typeface="Calibri"/>
              </a:rPr>
              <a:t>:</a:t>
            </a:r>
            <a:r>
              <a:rPr sz="32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3200" spc="-30" dirty="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sz="3200" spc="-35" dirty="0">
                <a:solidFill>
                  <a:schemeClr val="bg1"/>
                </a:solidFill>
                <a:latin typeface="Calibri"/>
                <a:cs typeface="Calibri"/>
              </a:rPr>
              <a:t>h</a:t>
            </a:r>
            <a:r>
              <a:rPr sz="3200" spc="-25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3200" spc="-35" dirty="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3200" spc="-25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3200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32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3200" spc="-30" dirty="0">
                <a:solidFill>
                  <a:schemeClr val="bg1"/>
                </a:solidFill>
                <a:latin typeface="Calibri"/>
                <a:cs typeface="Calibri"/>
              </a:rPr>
              <a:t>M</a:t>
            </a:r>
            <a:r>
              <a:rPr sz="3200" spc="-35" dirty="0">
                <a:solidFill>
                  <a:schemeClr val="bg1"/>
                </a:solidFill>
                <a:latin typeface="Calibri"/>
                <a:cs typeface="Calibri"/>
              </a:rPr>
              <a:t>u</a:t>
            </a:r>
            <a:r>
              <a:rPr sz="3200" spc="-30" dirty="0">
                <a:solidFill>
                  <a:schemeClr val="bg1"/>
                </a:solidFill>
                <a:latin typeface="Calibri"/>
                <a:cs typeface="Calibri"/>
              </a:rPr>
              <a:t>scl</a:t>
            </a:r>
            <a:r>
              <a:rPr sz="3200" spc="-25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3200" dirty="0">
                <a:solidFill>
                  <a:schemeClr val="bg1"/>
                </a:solidFill>
                <a:latin typeface="Calibri"/>
                <a:cs typeface="Calibri"/>
              </a:rPr>
              <a:t>s</a:t>
            </a:r>
          </a:p>
        </p:txBody>
      </p:sp>
      <p:sp>
        <p:nvSpPr>
          <p:cNvPr id="7" name="object 7"/>
          <p:cNvSpPr/>
          <p:nvPr/>
        </p:nvSpPr>
        <p:spPr>
          <a:xfrm>
            <a:off x="9323958" y="5638711"/>
            <a:ext cx="836294" cy="0"/>
          </a:xfrm>
          <a:custGeom>
            <a:avLst/>
            <a:gdLst/>
            <a:ahLst/>
            <a:cxnLst/>
            <a:rect l="l" t="t" r="r" b="b"/>
            <a:pathLst>
              <a:path w="836295">
                <a:moveTo>
                  <a:pt x="836041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519178"/>
            <a:ext cx="10515600" cy="1017457"/>
          </a:xfrm>
          <a:prstGeom prst="rect">
            <a:avLst/>
          </a:prstGeom>
        </p:spPr>
        <p:txBody>
          <a:bodyPr vert="horz" wrap="square" lIns="0" tIns="337057" rIns="0" bIns="0" rtlCol="0">
            <a:spAutoFit/>
          </a:bodyPr>
          <a:lstStyle/>
          <a:p>
            <a:pPr marL="250190">
              <a:lnSpc>
                <a:spcPct val="100000"/>
              </a:lnSpc>
            </a:pPr>
            <a:r>
              <a:rPr dirty="0">
                <a:solidFill>
                  <a:srgbClr val="FFFF00"/>
                </a:solidFill>
              </a:rPr>
              <a:t>Palm</a:t>
            </a:r>
            <a:r>
              <a:rPr spc="-5" dirty="0">
                <a:solidFill>
                  <a:srgbClr val="FFFF00"/>
                </a:solidFill>
              </a:rPr>
              <a:t> o</a:t>
            </a:r>
            <a:r>
              <a:rPr dirty="0">
                <a:solidFill>
                  <a:srgbClr val="FFFF00"/>
                </a:solidFill>
              </a:rPr>
              <a:t>f </a:t>
            </a:r>
            <a:r>
              <a:rPr spc="-5" dirty="0">
                <a:solidFill>
                  <a:srgbClr val="FFFF00"/>
                </a:solidFill>
              </a:rPr>
              <a:t>H</a:t>
            </a:r>
            <a:r>
              <a:rPr spc="5" dirty="0">
                <a:solidFill>
                  <a:srgbClr val="FFFF00"/>
                </a:solidFill>
              </a:rPr>
              <a:t>a</a:t>
            </a:r>
            <a:r>
              <a:rPr spc="-5" dirty="0">
                <a:solidFill>
                  <a:srgbClr val="FFFF00"/>
                </a:solidFill>
              </a:rPr>
              <a:t>nd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86490" y="1817803"/>
            <a:ext cx="6059805" cy="29751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2980"/>
              </a:spcBef>
              <a:buFont typeface="Arial"/>
              <a:buChar char="•"/>
              <a:tabLst>
                <a:tab pos="469900" algn="l"/>
              </a:tabLst>
            </a:pPr>
            <a:r>
              <a:rPr sz="2600" spc="-2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2600" spc="-25" dirty="0">
                <a:solidFill>
                  <a:schemeClr val="bg1"/>
                </a:solidFill>
                <a:latin typeface="Calibri"/>
                <a:cs typeface="Calibri"/>
              </a:rPr>
              <a:t>dduc</a:t>
            </a:r>
            <a:r>
              <a:rPr sz="2600" spc="-45" dirty="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sz="2600" spc="-30" dirty="0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6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spc="-75" dirty="0">
                <a:solidFill>
                  <a:schemeClr val="bg1"/>
                </a:solidFill>
                <a:latin typeface="Calibri"/>
                <a:cs typeface="Calibri"/>
              </a:rPr>
              <a:t>P</a:t>
            </a:r>
            <a:r>
              <a:rPr sz="2600" spc="-30" dirty="0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sz="2600" spc="-25" dirty="0">
                <a:solidFill>
                  <a:schemeClr val="bg1"/>
                </a:solidFill>
                <a:latin typeface="Calibri"/>
                <a:cs typeface="Calibri"/>
              </a:rPr>
              <a:t>llici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s</a:t>
            </a:r>
          </a:p>
          <a:p>
            <a:pPr marL="812800" marR="5080" lvl="1" indent="-342900" algn="just">
              <a:lnSpc>
                <a:spcPct val="100000"/>
              </a:lnSpc>
              <a:spcBef>
                <a:spcPts val="715"/>
              </a:spcBef>
              <a:buFont typeface="Arial"/>
              <a:buChar char="•"/>
              <a:tabLst>
                <a:tab pos="813435" algn="l"/>
              </a:tabLst>
            </a:pPr>
            <a:r>
              <a:rPr sz="2400" u="heavy" spc="-5" dirty="0">
                <a:solidFill>
                  <a:schemeClr val="bg1"/>
                </a:solidFill>
                <a:latin typeface="Calibri"/>
                <a:cs typeface="Calibri"/>
              </a:rPr>
              <a:t>Origin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: 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Obliqu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e 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he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d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: 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bas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2400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f</a:t>
            </a:r>
            <a:r>
              <a:rPr sz="2400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2nd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and </a:t>
            </a:r>
            <a:r>
              <a:rPr sz="2400" spc="-15" dirty="0">
                <a:solidFill>
                  <a:schemeClr val="bg1"/>
                </a:solidFill>
                <a:latin typeface="Calibri"/>
                <a:cs typeface="Calibri"/>
              </a:rPr>
              <a:t>3</a:t>
            </a:r>
            <a:r>
              <a:rPr sz="2400" spc="-50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d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me</a:t>
            </a:r>
            <a:r>
              <a:rPr sz="2400" spc="-45" dirty="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2400" spc="-35" dirty="0">
                <a:solidFill>
                  <a:schemeClr val="bg1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arpals;</a:t>
            </a:r>
            <a:r>
              <a:rPr sz="24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50" dirty="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sz="2400" spc="-55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an</a:t>
            </a:r>
            <a:r>
              <a:rPr sz="2400" spc="-40" dirty="0">
                <a:solidFill>
                  <a:schemeClr val="bg1"/>
                </a:solidFill>
                <a:latin typeface="Calibri"/>
                <a:cs typeface="Calibri"/>
              </a:rPr>
              <a:t>s</a:t>
            </a:r>
            <a:r>
              <a:rPr sz="2400" spc="-45" dirty="0">
                <a:solidFill>
                  <a:schemeClr val="bg1"/>
                </a:solidFill>
                <a:latin typeface="Calibri"/>
                <a:cs typeface="Calibri"/>
              </a:rPr>
              <a:t>v</a:t>
            </a:r>
            <a:r>
              <a:rPr sz="2400" spc="-15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2400" spc="-40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chemeClr val="bg1"/>
                </a:solidFill>
                <a:latin typeface="Calibri"/>
                <a:cs typeface="Calibri"/>
              </a:rPr>
              <a:t>se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he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d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: 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sh</a:t>
            </a:r>
            <a:r>
              <a:rPr sz="2400" spc="-15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f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f </a:t>
            </a:r>
            <a:r>
              <a:rPr sz="2400" spc="-15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chemeClr val="bg1"/>
                </a:solidFill>
                <a:latin typeface="Calibri"/>
                <a:cs typeface="Calibri"/>
              </a:rPr>
              <a:t>3</a:t>
            </a:r>
            <a:r>
              <a:rPr sz="2400" spc="-50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d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me</a:t>
            </a:r>
            <a:r>
              <a:rPr sz="2400" spc="-40" dirty="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2400" spc="-35" dirty="0">
                <a:solidFill>
                  <a:schemeClr val="bg1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arpal</a:t>
            </a:r>
          </a:p>
          <a:p>
            <a:pPr marL="812800" lvl="1" indent="-342900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813435" algn="l"/>
              </a:tabLst>
            </a:pPr>
            <a:r>
              <a:rPr sz="2400" u="heavy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2400" u="heavy" spc="-10" dirty="0">
                <a:solidFill>
                  <a:schemeClr val="bg1"/>
                </a:solidFill>
                <a:latin typeface="Calibri"/>
                <a:cs typeface="Calibri"/>
              </a:rPr>
              <a:t>s</a:t>
            </a:r>
            <a:r>
              <a:rPr sz="2400" u="heavy" dirty="0">
                <a:solidFill>
                  <a:schemeClr val="bg1"/>
                </a:solidFill>
                <a:latin typeface="Calibri"/>
                <a:cs typeface="Calibri"/>
              </a:rPr>
              <a:t>ertio</a:t>
            </a:r>
            <a:r>
              <a:rPr sz="2400" u="heavy" spc="-5" dirty="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: </a:t>
            </a:r>
            <a:r>
              <a:rPr sz="2400" spc="-15" dirty="0">
                <a:solidFill>
                  <a:schemeClr val="bg1"/>
                </a:solidFill>
                <a:latin typeface="Calibri"/>
                <a:cs typeface="Calibri"/>
              </a:rPr>
              <a:t>Base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f </a:t>
            </a:r>
            <a:r>
              <a:rPr sz="2400" spc="-15" dirty="0">
                <a:solidFill>
                  <a:schemeClr val="bg1"/>
                </a:solidFill>
                <a:latin typeface="Calibri"/>
                <a:cs typeface="Calibri"/>
              </a:rPr>
              <a:t>P</a:t>
            </a:r>
            <a:r>
              <a:rPr sz="2400" spc="-45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400" spc="-55" dirty="0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xi</a:t>
            </a:r>
            <a:r>
              <a:rPr sz="2400" spc="5" dirty="0">
                <a:solidFill>
                  <a:schemeClr val="bg1"/>
                </a:solidFill>
                <a:latin typeface="Calibri"/>
                <a:cs typeface="Calibri"/>
              </a:rPr>
              <a:t>m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al</a:t>
            </a:r>
            <a:r>
              <a:rPr sz="24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phala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x</a:t>
            </a:r>
          </a:p>
          <a:p>
            <a:pPr marL="812800" lvl="1" indent="-342900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813435" algn="l"/>
              </a:tabLst>
            </a:pPr>
            <a:r>
              <a:rPr sz="2400" u="heavy" spc="-15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2400" u="heavy" spc="-10" dirty="0">
                <a:solidFill>
                  <a:schemeClr val="bg1"/>
                </a:solidFill>
                <a:latin typeface="Calibri"/>
                <a:cs typeface="Calibri"/>
              </a:rPr>
              <a:t>c</a:t>
            </a:r>
            <a:r>
              <a:rPr sz="2400" u="heavy" dirty="0">
                <a:solidFill>
                  <a:schemeClr val="bg1"/>
                </a:solidFill>
                <a:latin typeface="Calibri"/>
                <a:cs typeface="Calibri"/>
              </a:rPr>
              <a:t>tio</a:t>
            </a:r>
            <a:r>
              <a:rPr sz="2400" u="heavy" spc="-5" dirty="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:</a:t>
            </a:r>
            <a:r>
              <a:rPr sz="24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Addu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ts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thumb</a:t>
            </a:r>
          </a:p>
          <a:p>
            <a:pPr marL="812800" lvl="1" indent="-342900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813435" algn="l"/>
              </a:tabLst>
            </a:pPr>
            <a:r>
              <a:rPr sz="2400" u="heavy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2400" u="heavy" spc="-10" dirty="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2400" u="heavy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2400" u="heavy" spc="25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400" u="heavy" spc="-40" dirty="0">
                <a:solidFill>
                  <a:schemeClr val="bg1"/>
                </a:solidFill>
                <a:latin typeface="Calibri"/>
                <a:cs typeface="Calibri"/>
              </a:rPr>
              <a:t>v</a:t>
            </a:r>
            <a:r>
              <a:rPr sz="2400" u="heavy" spc="-25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2400" u="heavy" dirty="0">
                <a:solidFill>
                  <a:schemeClr val="bg1"/>
                </a:solidFill>
                <a:latin typeface="Calibri"/>
                <a:cs typeface="Calibri"/>
              </a:rPr>
              <a:t>ti</a:t>
            </a:r>
            <a:r>
              <a:rPr sz="2400" u="heavy" spc="-10" dirty="0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sz="2400" u="heavy" spc="-5" dirty="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: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 Ul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ar</a:t>
            </a:r>
            <a:r>
              <a:rPr sz="24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ne</a:t>
            </a:r>
            <a:r>
              <a:rPr sz="2400" spc="25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400" spc="-30" dirty="0">
                <a:solidFill>
                  <a:schemeClr val="bg1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</a:p>
        </p:txBody>
      </p:sp>
      <p:sp>
        <p:nvSpPr>
          <p:cNvPr id="4" name="object 4"/>
          <p:cNvSpPr/>
          <p:nvPr/>
        </p:nvSpPr>
        <p:spPr>
          <a:xfrm>
            <a:off x="7738192" y="611773"/>
            <a:ext cx="3615608" cy="57270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642" y="95329"/>
            <a:ext cx="10515600" cy="876222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Objectives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92" y="811229"/>
            <a:ext cx="11678587" cy="4994899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Review primary anatomical structures of the hand and wrist.</a:t>
            </a:r>
          </a:p>
          <a:p>
            <a:r>
              <a:rPr lang="en-US" sz="3000" dirty="0">
                <a:solidFill>
                  <a:schemeClr val="bg1"/>
                </a:solidFill>
              </a:rPr>
              <a:t>Apply knowledge of neuromusculoskeletal anatomy to normal wrist and hand movements and functional use of the hand/wrist.</a:t>
            </a:r>
          </a:p>
          <a:p>
            <a:r>
              <a:rPr lang="en-US" sz="3000" dirty="0">
                <a:solidFill>
                  <a:schemeClr val="bg1"/>
                </a:solidFill>
              </a:rPr>
              <a:t>Discuss the clinical significance of anatomical structures.</a:t>
            </a:r>
          </a:p>
          <a:p>
            <a:r>
              <a:rPr lang="en-US" sz="3000" dirty="0">
                <a:solidFill>
                  <a:schemeClr val="bg1"/>
                </a:solidFill>
              </a:rPr>
              <a:t>Acquaint student to relevant clinical information as it relates to anatomy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3677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5052" y="70927"/>
            <a:ext cx="8229600" cy="617538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>
                <a:solidFill>
                  <a:srgbClr val="FFFF00"/>
                </a:solidFill>
              </a:rPr>
              <a:t>Mechanics for Pinch</a:t>
            </a:r>
          </a:p>
        </p:txBody>
      </p:sp>
      <p:sp>
        <p:nvSpPr>
          <p:cNvPr id="576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802" y="521766"/>
            <a:ext cx="7416800" cy="55626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 err="1">
                <a:solidFill>
                  <a:srgbClr val="FFFF00"/>
                </a:solidFill>
              </a:rPr>
              <a:t>Thenar</a:t>
            </a:r>
            <a:r>
              <a:rPr lang="en-US" sz="2800" dirty="0">
                <a:solidFill>
                  <a:srgbClr val="FFFF00"/>
                </a:solidFill>
              </a:rPr>
              <a:t> Muscles (median nerve)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Abductor </a:t>
            </a:r>
            <a:r>
              <a:rPr lang="en-US" sz="2800" dirty="0" err="1">
                <a:solidFill>
                  <a:schemeClr val="bg1"/>
                </a:solidFill>
              </a:rPr>
              <a:t>Pollicis</a:t>
            </a:r>
            <a:r>
              <a:rPr lang="en-US" sz="2800" dirty="0">
                <a:solidFill>
                  <a:schemeClr val="bg1"/>
                </a:solidFill>
              </a:rPr>
              <a:t> Brevis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Flexor </a:t>
            </a:r>
            <a:r>
              <a:rPr lang="en-US" sz="2800" dirty="0" err="1">
                <a:solidFill>
                  <a:schemeClr val="bg1"/>
                </a:solidFill>
              </a:rPr>
              <a:t>Pollicis</a:t>
            </a:r>
            <a:r>
              <a:rPr lang="en-US" sz="2800" dirty="0">
                <a:solidFill>
                  <a:schemeClr val="bg1"/>
                </a:solidFill>
              </a:rPr>
              <a:t> Brevis</a:t>
            </a:r>
          </a:p>
          <a:p>
            <a:pPr lvl="1"/>
            <a:r>
              <a:rPr lang="en-US" sz="2800" dirty="0" err="1">
                <a:solidFill>
                  <a:schemeClr val="bg1"/>
                </a:solidFill>
              </a:rPr>
              <a:t>Opponens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Pollicis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Involved in placement and stabilization for prehension</a:t>
            </a:r>
            <a:endParaRPr lang="en-US" sz="2400" dirty="0"/>
          </a:p>
          <a:p>
            <a:pPr>
              <a:buFontTx/>
              <a:buNone/>
            </a:pPr>
            <a:r>
              <a:rPr lang="en-US" sz="2800" dirty="0">
                <a:solidFill>
                  <a:srgbClr val="FFFF00"/>
                </a:solidFill>
              </a:rPr>
              <a:t>Adductor </a:t>
            </a:r>
            <a:r>
              <a:rPr lang="en-US" sz="2800" dirty="0" err="1">
                <a:solidFill>
                  <a:srgbClr val="FFFF00"/>
                </a:solidFill>
              </a:rPr>
              <a:t>Pollicis</a:t>
            </a:r>
            <a:r>
              <a:rPr lang="en-US" sz="2800" dirty="0">
                <a:solidFill>
                  <a:srgbClr val="FFFF00"/>
                </a:solidFill>
              </a:rPr>
              <a:t> (ulnar nerve)</a:t>
            </a:r>
          </a:p>
          <a:p>
            <a:r>
              <a:rPr lang="en-US" dirty="0">
                <a:solidFill>
                  <a:schemeClr val="bg1"/>
                </a:solidFill>
              </a:rPr>
              <a:t>responsible for power/strength </a:t>
            </a:r>
          </a:p>
          <a:p>
            <a:pPr>
              <a:buFontTx/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76516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95" r="27835" b="11111"/>
          <a:stretch>
            <a:fillRect/>
          </a:stretch>
        </p:blipFill>
        <p:spPr>
          <a:xfrm>
            <a:off x="7518401" y="511175"/>
            <a:ext cx="4286251" cy="5715000"/>
          </a:xfrm>
          <a:noFill/>
          <a:ln cap="flat">
            <a:solidFill>
              <a:srgbClr val="FF0000"/>
            </a:solidFill>
            <a:headEnd type="none" w="med" len="med"/>
            <a:tailEnd type="none" w="med" len="med"/>
          </a:ln>
        </p:spPr>
      </p:pic>
      <p:sp>
        <p:nvSpPr>
          <p:cNvPr id="576517" name="Text Box 5"/>
          <p:cNvSpPr txBox="1">
            <a:spLocks noChangeArrowheads="1"/>
          </p:cNvSpPr>
          <p:nvPr/>
        </p:nvSpPr>
        <p:spPr bwMode="auto">
          <a:xfrm>
            <a:off x="7518401" y="5334001"/>
            <a:ext cx="9957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b="1" dirty="0" err="1">
                <a:solidFill>
                  <a:schemeClr val="bg1"/>
                </a:solidFill>
                <a:latin typeface="Tahoma" pitchFamily="34" charset="0"/>
              </a:rPr>
              <a:t>Thenar</a:t>
            </a:r>
            <a:endParaRPr lang="en-US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576518" name="Text Box 6"/>
          <p:cNvSpPr txBox="1">
            <a:spLocks noChangeArrowheads="1"/>
          </p:cNvSpPr>
          <p:nvPr/>
        </p:nvSpPr>
        <p:spPr bwMode="auto">
          <a:xfrm>
            <a:off x="7598834" y="1720850"/>
            <a:ext cx="12426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b="1" dirty="0">
                <a:solidFill>
                  <a:schemeClr val="bg1"/>
                </a:solidFill>
                <a:latin typeface="Tahoma" pitchFamily="34" charset="0"/>
              </a:rPr>
              <a:t>Adductor</a:t>
            </a:r>
          </a:p>
          <a:p>
            <a:pPr algn="l" eaLnBrk="1" hangingPunct="1"/>
            <a:r>
              <a:rPr lang="en-US" b="1" dirty="0" err="1">
                <a:solidFill>
                  <a:schemeClr val="bg1"/>
                </a:solidFill>
                <a:latin typeface="Tahoma" pitchFamily="34" charset="0"/>
              </a:rPr>
              <a:t>Pollicis</a:t>
            </a:r>
            <a:endParaRPr lang="en-US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576519" name="Line 7"/>
          <p:cNvSpPr>
            <a:spLocks noChangeShapeType="1"/>
          </p:cNvSpPr>
          <p:nvPr/>
        </p:nvSpPr>
        <p:spPr bwMode="auto">
          <a:xfrm>
            <a:off x="8636000" y="2438400"/>
            <a:ext cx="304800" cy="114300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76520" name="Line 8"/>
          <p:cNvSpPr>
            <a:spLocks noChangeShapeType="1"/>
          </p:cNvSpPr>
          <p:nvPr/>
        </p:nvSpPr>
        <p:spPr bwMode="auto">
          <a:xfrm flipV="1">
            <a:off x="7883053" y="4644440"/>
            <a:ext cx="711200" cy="38100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76521" name="Text Box 9"/>
          <p:cNvSpPr txBox="1">
            <a:spLocks noChangeArrowheads="1"/>
          </p:cNvSpPr>
          <p:nvPr/>
        </p:nvSpPr>
        <p:spPr bwMode="auto">
          <a:xfrm rot="2271971">
            <a:off x="8534401" y="4475163"/>
            <a:ext cx="7056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 b="1" dirty="0">
                <a:solidFill>
                  <a:schemeClr val="bg1"/>
                </a:solidFill>
                <a:latin typeface="Tahoma" pitchFamily="34" charset="0"/>
              </a:rPr>
              <a:t>ABP</a:t>
            </a:r>
          </a:p>
        </p:txBody>
      </p:sp>
      <p:sp>
        <p:nvSpPr>
          <p:cNvPr id="576522" name="Text Box 10"/>
          <p:cNvSpPr txBox="1">
            <a:spLocks noChangeArrowheads="1"/>
          </p:cNvSpPr>
          <p:nvPr/>
        </p:nvSpPr>
        <p:spPr bwMode="auto">
          <a:xfrm>
            <a:off x="7620000" y="3962400"/>
            <a:ext cx="6783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 b="1" dirty="0">
                <a:solidFill>
                  <a:schemeClr val="bg1"/>
                </a:solidFill>
                <a:latin typeface="Tahoma" pitchFamily="34" charset="0"/>
              </a:rPr>
              <a:t>FBP</a:t>
            </a:r>
          </a:p>
        </p:txBody>
      </p:sp>
      <p:sp>
        <p:nvSpPr>
          <p:cNvPr id="576523" name="Line 11"/>
          <p:cNvSpPr>
            <a:spLocks noChangeShapeType="1"/>
          </p:cNvSpPr>
          <p:nvPr/>
        </p:nvSpPr>
        <p:spPr bwMode="auto">
          <a:xfrm>
            <a:off x="8229600" y="4191000"/>
            <a:ext cx="711200" cy="0"/>
          </a:xfrm>
          <a:prstGeom prst="line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76524" name="Text Box 12"/>
          <p:cNvSpPr txBox="1">
            <a:spLocks noChangeArrowheads="1"/>
          </p:cNvSpPr>
          <p:nvPr/>
        </p:nvSpPr>
        <p:spPr bwMode="auto">
          <a:xfrm>
            <a:off x="7620000" y="6182981"/>
            <a:ext cx="35365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dirty="0">
                <a:solidFill>
                  <a:schemeClr val="bg1"/>
                </a:solidFill>
                <a:latin typeface="Tahoma" pitchFamily="34" charset="0"/>
              </a:rPr>
              <a:t>OP deep to FBP and ABP</a:t>
            </a:r>
          </a:p>
        </p:txBody>
      </p:sp>
      <p:pic>
        <p:nvPicPr>
          <p:cNvPr id="14" name="Picture 13" descr="Precisiongrips">
            <a:extLst>
              <a:ext uri="{FF2B5EF4-FFF2-40B4-BE49-F238E27FC236}">
                <a16:creationId xmlns:a16="http://schemas.microsoft.com/office/drawing/2014/main" id="{15AF3CA0-A092-4FE1-8382-56321F9C2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0034" y="4249233"/>
            <a:ext cx="3588534" cy="25388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19724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>
          <a:xfrm>
            <a:off x="816078" y="182562"/>
            <a:ext cx="10972800" cy="884238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Hand </a:t>
            </a:r>
            <a:r>
              <a:rPr lang="en-US" dirty="0" err="1">
                <a:solidFill>
                  <a:srgbClr val="FFFF00"/>
                </a:solidFill>
              </a:rPr>
              <a:t>Intrinsics</a:t>
            </a:r>
            <a:r>
              <a:rPr lang="en-US" dirty="0">
                <a:solidFill>
                  <a:srgbClr val="FFFF00"/>
                </a:solidFill>
              </a:rPr>
              <a:t>: Hypothenar </a:t>
            </a:r>
          </a:p>
        </p:txBody>
      </p:sp>
      <p:sp>
        <p:nvSpPr>
          <p:cNvPr id="558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77370" y="1219199"/>
            <a:ext cx="5622835" cy="5251269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200" b="1" dirty="0">
                <a:solidFill>
                  <a:srgbClr val="FFFF00"/>
                </a:solidFill>
                <a:effectLst/>
              </a:rPr>
              <a:t>Hypothenar Eminence (Ulnar)</a:t>
            </a:r>
          </a:p>
          <a:p>
            <a:pPr marL="457200" lvl="1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Abductor </a:t>
            </a:r>
            <a:r>
              <a:rPr lang="en-US" sz="3200" dirty="0" err="1">
                <a:solidFill>
                  <a:schemeClr val="bg1"/>
                </a:solidFill>
              </a:rPr>
              <a:t>Digiti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Minimi</a:t>
            </a:r>
            <a:endParaRPr lang="en-US" sz="32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Flexor </a:t>
            </a:r>
            <a:r>
              <a:rPr lang="en-US" sz="3200" dirty="0" err="1">
                <a:solidFill>
                  <a:schemeClr val="bg1"/>
                </a:solidFill>
              </a:rPr>
              <a:t>Digiti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Minimi</a:t>
            </a:r>
            <a:endParaRPr lang="en-US" sz="32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en-US" sz="3200" dirty="0" err="1">
                <a:solidFill>
                  <a:schemeClr val="bg1"/>
                </a:solidFill>
              </a:rPr>
              <a:t>Opponens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Digiti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Minimi</a:t>
            </a:r>
            <a:endParaRPr lang="en-US" sz="32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Allow independent function of the small finger allowing opposition towards thumb.</a:t>
            </a:r>
          </a:p>
          <a:p>
            <a:pPr marL="457200" lvl="1" indent="0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58085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6374" y="1066800"/>
            <a:ext cx="4665055" cy="533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83065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59958" y="2556040"/>
            <a:ext cx="5908294" cy="3771773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40908" y="2536990"/>
            <a:ext cx="5946775" cy="3810000"/>
          </a:xfrm>
          <a:custGeom>
            <a:avLst/>
            <a:gdLst/>
            <a:ahLst/>
            <a:cxnLst/>
            <a:rect l="l" t="t" r="r" b="b"/>
            <a:pathLst>
              <a:path w="5946775" h="3810000">
                <a:moveTo>
                  <a:pt x="0" y="3809873"/>
                </a:moveTo>
                <a:lnTo>
                  <a:pt x="5946394" y="3809873"/>
                </a:lnTo>
                <a:lnTo>
                  <a:pt x="5946394" y="0"/>
                </a:lnTo>
                <a:lnTo>
                  <a:pt x="0" y="0"/>
                </a:lnTo>
                <a:lnTo>
                  <a:pt x="0" y="3809873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38200" y="519178"/>
            <a:ext cx="10515600" cy="1017457"/>
          </a:xfrm>
          <a:prstGeom prst="rect">
            <a:avLst/>
          </a:prstGeom>
        </p:spPr>
        <p:txBody>
          <a:bodyPr vert="horz" wrap="square" lIns="0" tIns="337057" rIns="0" bIns="0" rtlCol="0">
            <a:spAutoFit/>
          </a:bodyPr>
          <a:lstStyle/>
          <a:p>
            <a:pPr marL="250190">
              <a:lnSpc>
                <a:spcPct val="100000"/>
              </a:lnSpc>
            </a:pPr>
            <a:r>
              <a:rPr dirty="0">
                <a:solidFill>
                  <a:srgbClr val="FFFF00"/>
                </a:solidFill>
              </a:rPr>
              <a:t>Palm</a:t>
            </a:r>
            <a:r>
              <a:rPr spc="-5" dirty="0">
                <a:solidFill>
                  <a:srgbClr val="FFFF00"/>
                </a:solidFill>
              </a:rPr>
              <a:t> o</a:t>
            </a:r>
            <a:r>
              <a:rPr dirty="0">
                <a:solidFill>
                  <a:srgbClr val="FFFF00"/>
                </a:solidFill>
              </a:rPr>
              <a:t>f </a:t>
            </a:r>
            <a:r>
              <a:rPr spc="-5" dirty="0">
                <a:solidFill>
                  <a:srgbClr val="FFFF00"/>
                </a:solidFill>
              </a:rPr>
              <a:t>H</a:t>
            </a:r>
            <a:r>
              <a:rPr spc="5" dirty="0">
                <a:solidFill>
                  <a:srgbClr val="FFFF00"/>
                </a:solidFill>
              </a:rPr>
              <a:t>a</a:t>
            </a:r>
            <a:r>
              <a:rPr spc="-5" dirty="0">
                <a:solidFill>
                  <a:srgbClr val="FFFF00"/>
                </a:solidFill>
              </a:rPr>
              <a:t>nd</a:t>
            </a:r>
          </a:p>
        </p:txBody>
      </p:sp>
      <p:sp>
        <p:nvSpPr>
          <p:cNvPr id="5" name="object 5"/>
          <p:cNvSpPr/>
          <p:nvPr/>
        </p:nvSpPr>
        <p:spPr>
          <a:xfrm>
            <a:off x="5759958" y="4535551"/>
            <a:ext cx="1576705" cy="171450"/>
          </a:xfrm>
          <a:custGeom>
            <a:avLst/>
            <a:gdLst/>
            <a:ahLst/>
            <a:cxnLst/>
            <a:rect l="l" t="t" r="r" b="b"/>
            <a:pathLst>
              <a:path w="1576704" h="171450">
                <a:moveTo>
                  <a:pt x="0" y="171450"/>
                </a:moveTo>
                <a:lnTo>
                  <a:pt x="1576451" y="171450"/>
                </a:lnTo>
                <a:lnTo>
                  <a:pt x="1576451" y="0"/>
                </a:lnTo>
                <a:lnTo>
                  <a:pt x="0" y="0"/>
                </a:lnTo>
                <a:lnTo>
                  <a:pt x="0" y="171450"/>
                </a:lnTo>
                <a:close/>
              </a:path>
            </a:pathLst>
          </a:custGeom>
          <a:ln w="22225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41190" y="5135498"/>
            <a:ext cx="3545840" cy="748030"/>
          </a:xfrm>
          <a:custGeom>
            <a:avLst/>
            <a:gdLst/>
            <a:ahLst/>
            <a:cxnLst/>
            <a:rect l="l" t="t" r="r" b="b"/>
            <a:pathLst>
              <a:path w="3545840" h="748029">
                <a:moveTo>
                  <a:pt x="3468654" y="26505"/>
                </a:moveTo>
                <a:lnTo>
                  <a:pt x="0" y="725766"/>
                </a:lnTo>
                <a:lnTo>
                  <a:pt x="4445" y="747560"/>
                </a:lnTo>
                <a:lnTo>
                  <a:pt x="3473051" y="48232"/>
                </a:lnTo>
                <a:lnTo>
                  <a:pt x="3468654" y="26505"/>
                </a:lnTo>
                <a:close/>
              </a:path>
              <a:path w="3545840" h="748029">
                <a:moveTo>
                  <a:pt x="3543185" y="24002"/>
                </a:moveTo>
                <a:lnTo>
                  <a:pt x="3481069" y="24002"/>
                </a:lnTo>
                <a:lnTo>
                  <a:pt x="3485515" y="45719"/>
                </a:lnTo>
                <a:lnTo>
                  <a:pt x="3473051" y="48232"/>
                </a:lnTo>
                <a:lnTo>
                  <a:pt x="3478403" y="74675"/>
                </a:lnTo>
                <a:lnTo>
                  <a:pt x="3543185" y="24002"/>
                </a:lnTo>
                <a:close/>
              </a:path>
              <a:path w="3545840" h="748029">
                <a:moveTo>
                  <a:pt x="3481069" y="24002"/>
                </a:moveTo>
                <a:lnTo>
                  <a:pt x="3468654" y="26505"/>
                </a:lnTo>
                <a:lnTo>
                  <a:pt x="3473051" y="48232"/>
                </a:lnTo>
                <a:lnTo>
                  <a:pt x="3485515" y="45719"/>
                </a:lnTo>
                <a:lnTo>
                  <a:pt x="3481069" y="24002"/>
                </a:lnTo>
                <a:close/>
              </a:path>
              <a:path w="3545840" h="748029">
                <a:moveTo>
                  <a:pt x="3463290" y="0"/>
                </a:moveTo>
                <a:lnTo>
                  <a:pt x="3468654" y="26505"/>
                </a:lnTo>
                <a:lnTo>
                  <a:pt x="3481069" y="24002"/>
                </a:lnTo>
                <a:lnTo>
                  <a:pt x="3543185" y="24002"/>
                </a:lnTo>
                <a:lnTo>
                  <a:pt x="3545459" y="22225"/>
                </a:lnTo>
                <a:lnTo>
                  <a:pt x="3463290" y="0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56699" y="2972497"/>
            <a:ext cx="5337175" cy="31803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69900" algn="l"/>
              </a:tabLst>
            </a:pPr>
            <a:r>
              <a:rPr sz="2600" spc="-2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2600" spc="-25" dirty="0">
                <a:solidFill>
                  <a:schemeClr val="bg1"/>
                </a:solidFill>
                <a:latin typeface="Calibri"/>
                <a:cs typeface="Calibri"/>
              </a:rPr>
              <a:t>bduc</a:t>
            </a:r>
            <a:r>
              <a:rPr sz="2600" spc="-45" dirty="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sz="2600" spc="-30" dirty="0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6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chemeClr val="bg1"/>
                </a:solidFill>
                <a:latin typeface="Calibri"/>
                <a:cs typeface="Calibri"/>
              </a:rPr>
              <a:t>D</a:t>
            </a:r>
            <a:r>
              <a:rPr sz="2600" spc="-25" dirty="0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sz="2600" spc="-30" dirty="0">
                <a:solidFill>
                  <a:schemeClr val="bg1"/>
                </a:solidFill>
                <a:latin typeface="Calibri"/>
                <a:cs typeface="Calibri"/>
              </a:rPr>
              <a:t>g</a:t>
            </a:r>
            <a:r>
              <a:rPr sz="2600" spc="-25" dirty="0">
                <a:solidFill>
                  <a:schemeClr val="bg1"/>
                </a:solidFill>
                <a:latin typeface="Calibri"/>
                <a:cs typeface="Calibri"/>
              </a:rPr>
              <a:t>it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sz="26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chemeClr val="bg1"/>
                </a:solidFill>
                <a:latin typeface="Calibri"/>
                <a:cs typeface="Calibri"/>
              </a:rPr>
              <a:t>M</a:t>
            </a:r>
            <a:r>
              <a:rPr sz="2600" spc="-25" dirty="0">
                <a:solidFill>
                  <a:schemeClr val="bg1"/>
                </a:solidFill>
                <a:latin typeface="Calibri"/>
                <a:cs typeface="Calibri"/>
              </a:rPr>
              <a:t>ini</a:t>
            </a:r>
            <a:r>
              <a:rPr sz="2600" spc="-30" dirty="0">
                <a:solidFill>
                  <a:schemeClr val="bg1"/>
                </a:solidFill>
                <a:latin typeface="Calibri"/>
                <a:cs typeface="Calibri"/>
              </a:rPr>
              <a:t>m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i</a:t>
            </a:r>
          </a:p>
          <a:p>
            <a:pPr marL="812165" lvl="1" indent="-342265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812800" algn="l"/>
              </a:tabLst>
            </a:pPr>
            <a:r>
              <a:rPr sz="2400" u="heavy" spc="-5" dirty="0">
                <a:solidFill>
                  <a:schemeClr val="bg1"/>
                </a:solidFill>
                <a:latin typeface="Calibri"/>
                <a:cs typeface="Calibri"/>
              </a:rPr>
              <a:t>Origi</a:t>
            </a:r>
            <a:r>
              <a:rPr sz="2400" u="heavy" dirty="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: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Pi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sz="2400" spc="-50" dirty="0">
                <a:solidFill>
                  <a:schemeClr val="bg1"/>
                </a:solidFill>
                <a:latin typeface="Calibri"/>
                <a:cs typeface="Calibri"/>
              </a:rPr>
              <a:t>f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orm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812165" lvl="1" indent="-342265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812800" algn="l"/>
              </a:tabLst>
            </a:pPr>
            <a:r>
              <a:rPr sz="2400" u="heavy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2400" u="heavy" spc="-10" dirty="0">
                <a:solidFill>
                  <a:schemeClr val="bg1"/>
                </a:solidFill>
                <a:latin typeface="Calibri"/>
                <a:cs typeface="Calibri"/>
              </a:rPr>
              <a:t>s</a:t>
            </a:r>
            <a:r>
              <a:rPr sz="2400" u="heavy" dirty="0">
                <a:solidFill>
                  <a:schemeClr val="bg1"/>
                </a:solidFill>
                <a:latin typeface="Calibri"/>
                <a:cs typeface="Calibri"/>
              </a:rPr>
              <a:t>ertion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: </a:t>
            </a:r>
            <a:r>
              <a:rPr sz="2400" spc="-15" dirty="0">
                <a:solidFill>
                  <a:schemeClr val="bg1"/>
                </a:solidFill>
                <a:latin typeface="Calibri"/>
                <a:cs typeface="Calibri"/>
              </a:rPr>
              <a:t>Base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f 5th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chemeClr val="bg1"/>
                </a:solidFill>
                <a:latin typeface="Calibri"/>
                <a:cs typeface="Calibri"/>
              </a:rPr>
              <a:t>P</a:t>
            </a:r>
            <a:r>
              <a:rPr sz="2400" spc="-50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400" spc="-55" dirty="0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x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.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Phala</a:t>
            </a:r>
            <a:r>
              <a:rPr sz="2400" spc="-30" dirty="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x</a:t>
            </a:r>
          </a:p>
          <a:p>
            <a:pPr marL="812165" lvl="1" indent="-342265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812800" algn="l"/>
              </a:tabLst>
            </a:pPr>
            <a:r>
              <a:rPr sz="2400" u="heavy" dirty="0">
                <a:solidFill>
                  <a:schemeClr val="bg1"/>
                </a:solidFill>
                <a:latin typeface="Calibri"/>
                <a:cs typeface="Calibri"/>
              </a:rPr>
              <a:t>Actio</a:t>
            </a:r>
            <a:r>
              <a:rPr sz="2400" u="heavy" spc="-5" dirty="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:</a:t>
            </a:r>
            <a:r>
              <a:rPr sz="24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Abducts</a:t>
            </a:r>
            <a:r>
              <a:rPr sz="24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5</a:t>
            </a:r>
            <a:r>
              <a:rPr sz="2400" spc="-7" baseline="24305" dirty="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sz="2400" spc="-15" baseline="24305" dirty="0">
                <a:solidFill>
                  <a:schemeClr val="bg1"/>
                </a:solidFill>
                <a:latin typeface="Calibri"/>
                <a:cs typeface="Calibri"/>
              </a:rPr>
              <a:t>h</a:t>
            </a:r>
            <a:r>
              <a:rPr sz="2400" spc="247" baseline="243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Digit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812165" lvl="1" indent="-342265">
              <a:lnSpc>
                <a:spcPct val="100000"/>
              </a:lnSpc>
              <a:spcBef>
                <a:spcPts val="705"/>
              </a:spcBef>
              <a:buFont typeface="Arial"/>
              <a:buChar char="•"/>
              <a:tabLst>
                <a:tab pos="812800" algn="l"/>
              </a:tabLst>
            </a:pPr>
            <a:r>
              <a:rPr sz="2400" u="heavy" spc="-15" dirty="0">
                <a:solidFill>
                  <a:schemeClr val="bg1"/>
                </a:solidFill>
                <a:latin typeface="Calibri"/>
                <a:cs typeface="Calibri"/>
              </a:rPr>
              <a:t>Inne</a:t>
            </a:r>
            <a:r>
              <a:rPr sz="2400" u="heavy" spc="5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400" u="heavy" spc="-55" dirty="0">
                <a:solidFill>
                  <a:schemeClr val="bg1"/>
                </a:solidFill>
                <a:latin typeface="Calibri"/>
                <a:cs typeface="Calibri"/>
              </a:rPr>
              <a:t>v</a:t>
            </a:r>
            <a:r>
              <a:rPr sz="2400" u="heavy" spc="-25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2400" u="heavy" dirty="0">
                <a:solidFill>
                  <a:schemeClr val="bg1"/>
                </a:solidFill>
                <a:latin typeface="Calibri"/>
                <a:cs typeface="Calibri"/>
              </a:rPr>
              <a:t>tio</a:t>
            </a:r>
            <a:r>
              <a:rPr sz="2400" u="heavy" spc="-5" dirty="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: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 Ulnar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chemeClr val="bg1"/>
                </a:solidFill>
                <a:latin typeface="Calibri"/>
                <a:cs typeface="Calibri"/>
              </a:rPr>
              <a:t>Ne</a:t>
            </a:r>
            <a:r>
              <a:rPr sz="2400" spc="15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400" spc="-45" dirty="0">
                <a:solidFill>
                  <a:schemeClr val="bg1"/>
                </a:solidFill>
                <a:latin typeface="Calibri"/>
                <a:cs typeface="Calibri"/>
              </a:rPr>
              <a:t>v</a:t>
            </a:r>
            <a:r>
              <a:rPr sz="2400" spc="-15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500" dirty="0">
              <a:latin typeface="Times New Roman"/>
              <a:cs typeface="Times New Roman"/>
            </a:endParaRPr>
          </a:p>
          <a:p>
            <a:pPr marL="2156460">
              <a:lnSpc>
                <a:spcPct val="100000"/>
              </a:lnSpc>
              <a:spcBef>
                <a:spcPts val="2205"/>
              </a:spcBef>
            </a:pPr>
            <a:r>
              <a:rPr sz="1800" dirty="0">
                <a:solidFill>
                  <a:srgbClr val="E36C09"/>
                </a:solidFill>
                <a:latin typeface="Calibri"/>
                <a:cs typeface="Calibri"/>
              </a:rPr>
              <a:t>D</a:t>
            </a:r>
            <a:r>
              <a:rPr sz="1800" spc="-10" dirty="0">
                <a:solidFill>
                  <a:srgbClr val="E36C09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E36C09"/>
                </a:solidFill>
                <a:latin typeface="Calibri"/>
                <a:cs typeface="Calibri"/>
              </a:rPr>
              <a:t>n’t</a:t>
            </a:r>
            <a:r>
              <a:rPr sz="1800" spc="15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E36C09"/>
                </a:solidFill>
                <a:latin typeface="Calibri"/>
                <a:cs typeface="Calibri"/>
              </a:rPr>
              <a:t>w</a:t>
            </a:r>
            <a:r>
              <a:rPr sz="1800" dirty="0">
                <a:solidFill>
                  <a:srgbClr val="E36C09"/>
                </a:solidFill>
                <a:latin typeface="Calibri"/>
                <a:cs typeface="Calibri"/>
              </a:rPr>
              <a:t>o</a:t>
            </a:r>
            <a:r>
              <a:rPr sz="1800" spc="-10" dirty="0">
                <a:solidFill>
                  <a:srgbClr val="E36C09"/>
                </a:solidFill>
                <a:latin typeface="Calibri"/>
                <a:cs typeface="Calibri"/>
              </a:rPr>
              <a:t>r</a:t>
            </a:r>
            <a:r>
              <a:rPr sz="1800" spc="5" dirty="0">
                <a:solidFill>
                  <a:srgbClr val="E36C09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E36C09"/>
                </a:solidFill>
                <a:latin typeface="Calibri"/>
                <a:cs typeface="Calibri"/>
              </a:rPr>
              <a:t>y about</a:t>
            </a:r>
            <a:r>
              <a:rPr sz="1800" spc="5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E36C09"/>
                </a:solidFill>
                <a:latin typeface="Calibri"/>
                <a:cs typeface="Calibri"/>
              </a:rPr>
              <a:t>palma</a:t>
            </a:r>
            <a:r>
              <a:rPr sz="1800" spc="-10" dirty="0">
                <a:solidFill>
                  <a:srgbClr val="E36C09"/>
                </a:solidFill>
                <a:latin typeface="Calibri"/>
                <a:cs typeface="Calibri"/>
              </a:rPr>
              <a:t>ri</a:t>
            </a:r>
            <a:r>
              <a:rPr sz="1800" dirty="0">
                <a:solidFill>
                  <a:srgbClr val="E36C09"/>
                </a:solidFill>
                <a:latin typeface="Calibri"/>
                <a:cs typeface="Calibri"/>
              </a:rPr>
              <a:t>s b</a:t>
            </a:r>
            <a:r>
              <a:rPr sz="1800" spc="-30" dirty="0">
                <a:solidFill>
                  <a:srgbClr val="E36C09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E36C09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E36C09"/>
                </a:solidFill>
                <a:latin typeface="Calibri"/>
                <a:cs typeface="Calibri"/>
              </a:rPr>
              <a:t>vis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95194" y="1499616"/>
            <a:ext cx="6544309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30" dirty="0">
                <a:solidFill>
                  <a:schemeClr val="bg1"/>
                </a:solidFill>
                <a:latin typeface="Calibri"/>
                <a:cs typeface="Calibri"/>
              </a:rPr>
              <a:t>1</a:t>
            </a:r>
            <a:r>
              <a:rPr sz="3150" spc="-44" baseline="25132" dirty="0">
                <a:solidFill>
                  <a:schemeClr val="bg1"/>
                </a:solidFill>
                <a:latin typeface="Calibri"/>
                <a:cs typeface="Calibri"/>
              </a:rPr>
              <a:t>s</a:t>
            </a:r>
            <a:r>
              <a:rPr sz="3150" spc="7" baseline="25132" dirty="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sz="3150" spc="315" baseline="25132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3200" spc="-30" dirty="0">
                <a:solidFill>
                  <a:schemeClr val="bg1"/>
                </a:solidFill>
                <a:latin typeface="Calibri"/>
                <a:cs typeface="Calibri"/>
              </a:rPr>
              <a:t>Mus</a:t>
            </a:r>
            <a:r>
              <a:rPr sz="3200" spc="-25" dirty="0">
                <a:solidFill>
                  <a:schemeClr val="bg1"/>
                </a:solidFill>
                <a:latin typeface="Calibri"/>
                <a:cs typeface="Calibri"/>
              </a:rPr>
              <a:t>c</a:t>
            </a:r>
            <a:r>
              <a:rPr sz="3200" spc="-30" dirty="0">
                <a:solidFill>
                  <a:schemeClr val="bg1"/>
                </a:solidFill>
                <a:latin typeface="Calibri"/>
                <a:cs typeface="Calibri"/>
              </a:rPr>
              <a:t>ul</a:t>
            </a:r>
            <a:r>
              <a:rPr sz="3200" spc="-25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3200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3200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3200" spc="-30" dirty="0">
                <a:solidFill>
                  <a:schemeClr val="bg1"/>
                </a:solidFill>
                <a:latin typeface="Calibri"/>
                <a:cs typeface="Calibri"/>
              </a:rPr>
              <a:t>L</a:t>
            </a:r>
            <a:r>
              <a:rPr sz="3200" spc="-85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3200" spc="-60" dirty="0">
                <a:solidFill>
                  <a:schemeClr val="bg1"/>
                </a:solidFill>
                <a:latin typeface="Calibri"/>
                <a:cs typeface="Calibri"/>
              </a:rPr>
              <a:t>y</a:t>
            </a:r>
            <a:r>
              <a:rPr sz="3200" spc="-25" dirty="0">
                <a:solidFill>
                  <a:schemeClr val="bg1"/>
                </a:solidFill>
                <a:latin typeface="Calibri"/>
                <a:cs typeface="Calibri"/>
              </a:rPr>
              <a:t>er</a:t>
            </a:r>
            <a:r>
              <a:rPr sz="3200" spc="-10" dirty="0">
                <a:solidFill>
                  <a:schemeClr val="bg1"/>
                </a:solidFill>
                <a:latin typeface="Calibri"/>
                <a:cs typeface="Calibri"/>
              </a:rPr>
              <a:t>:</a:t>
            </a:r>
            <a:r>
              <a:rPr sz="32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3200" spc="-30" dirty="0">
                <a:solidFill>
                  <a:schemeClr val="bg1"/>
                </a:solidFill>
                <a:latin typeface="Calibri"/>
                <a:cs typeface="Calibri"/>
              </a:rPr>
              <a:t>H</a:t>
            </a:r>
            <a:r>
              <a:rPr sz="3200" spc="-25" dirty="0">
                <a:solidFill>
                  <a:schemeClr val="bg1"/>
                </a:solidFill>
                <a:latin typeface="Calibri"/>
                <a:cs typeface="Calibri"/>
              </a:rPr>
              <a:t>y</a:t>
            </a:r>
            <a:r>
              <a:rPr sz="3200" spc="-30" dirty="0">
                <a:solidFill>
                  <a:schemeClr val="bg1"/>
                </a:solidFill>
                <a:latin typeface="Calibri"/>
                <a:cs typeface="Calibri"/>
              </a:rPr>
              <a:t>p</a:t>
            </a:r>
            <a:r>
              <a:rPr sz="3200" spc="-25" dirty="0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sz="3200" spc="-30" dirty="0">
                <a:solidFill>
                  <a:schemeClr val="bg1"/>
                </a:solidFill>
                <a:latin typeface="Calibri"/>
                <a:cs typeface="Calibri"/>
              </a:rPr>
              <a:t>th</a:t>
            </a:r>
            <a:r>
              <a:rPr sz="3200" spc="-25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3200" spc="-30" dirty="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3200" spc="-25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3200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3200" spc="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3200" spc="-30" dirty="0">
                <a:solidFill>
                  <a:schemeClr val="bg1"/>
                </a:solidFill>
                <a:latin typeface="Calibri"/>
                <a:cs typeface="Calibri"/>
              </a:rPr>
              <a:t>Mus</a:t>
            </a:r>
            <a:r>
              <a:rPr sz="3200" spc="-25" dirty="0">
                <a:solidFill>
                  <a:schemeClr val="bg1"/>
                </a:solidFill>
                <a:latin typeface="Calibri"/>
                <a:cs typeface="Calibri"/>
              </a:rPr>
              <a:t>c</a:t>
            </a:r>
            <a:r>
              <a:rPr sz="3200" spc="-30" dirty="0">
                <a:solidFill>
                  <a:schemeClr val="bg1"/>
                </a:solidFill>
                <a:latin typeface="Calibri"/>
                <a:cs typeface="Calibri"/>
              </a:rPr>
              <a:t>l</a:t>
            </a:r>
            <a:r>
              <a:rPr sz="3200" spc="-25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3200" dirty="0">
                <a:solidFill>
                  <a:schemeClr val="bg1"/>
                </a:solidFill>
                <a:latin typeface="Calibri"/>
                <a:cs typeface="Calibri"/>
              </a:rPr>
              <a:t>s</a:t>
            </a:r>
          </a:p>
        </p:txBody>
      </p:sp>
      <p:sp>
        <p:nvSpPr>
          <p:cNvPr id="9" name="object 9"/>
          <p:cNvSpPr/>
          <p:nvPr/>
        </p:nvSpPr>
        <p:spPr>
          <a:xfrm>
            <a:off x="7336281" y="4621276"/>
            <a:ext cx="461645" cy="0"/>
          </a:xfrm>
          <a:custGeom>
            <a:avLst/>
            <a:gdLst/>
            <a:ahLst/>
            <a:cxnLst/>
            <a:rect l="l" t="t" r="r" b="b"/>
            <a:pathLst>
              <a:path w="461645">
                <a:moveTo>
                  <a:pt x="0" y="0"/>
                </a:moveTo>
                <a:lnTo>
                  <a:pt x="461518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15990" y="2556052"/>
            <a:ext cx="5779008" cy="4028059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8200" y="8803"/>
            <a:ext cx="10515600" cy="1017457"/>
          </a:xfrm>
          <a:prstGeom prst="rect">
            <a:avLst/>
          </a:prstGeom>
        </p:spPr>
        <p:txBody>
          <a:bodyPr vert="horz" wrap="square" lIns="0" tIns="337057" rIns="0" bIns="0" rtlCol="0">
            <a:spAutoFit/>
          </a:bodyPr>
          <a:lstStyle/>
          <a:p>
            <a:pPr marL="250190">
              <a:lnSpc>
                <a:spcPct val="100000"/>
              </a:lnSpc>
            </a:pPr>
            <a:r>
              <a:rPr dirty="0">
                <a:solidFill>
                  <a:srgbClr val="FFFF00"/>
                </a:solidFill>
              </a:rPr>
              <a:t>Palm</a:t>
            </a:r>
            <a:r>
              <a:rPr spc="-5" dirty="0">
                <a:solidFill>
                  <a:srgbClr val="FFFF00"/>
                </a:solidFill>
              </a:rPr>
              <a:t> o</a:t>
            </a:r>
            <a:r>
              <a:rPr dirty="0">
                <a:solidFill>
                  <a:srgbClr val="FFFF00"/>
                </a:solidFill>
              </a:rPr>
              <a:t>f </a:t>
            </a:r>
            <a:r>
              <a:rPr spc="-5" dirty="0">
                <a:solidFill>
                  <a:srgbClr val="FFFF00"/>
                </a:solidFill>
              </a:rPr>
              <a:t>H</a:t>
            </a:r>
            <a:r>
              <a:rPr spc="5" dirty="0">
                <a:solidFill>
                  <a:srgbClr val="FFFF00"/>
                </a:solidFill>
              </a:rPr>
              <a:t>a</a:t>
            </a:r>
            <a:r>
              <a:rPr spc="-5" dirty="0">
                <a:solidFill>
                  <a:srgbClr val="FFFF00"/>
                </a:solidFill>
              </a:rPr>
              <a:t>nd</a:t>
            </a:r>
          </a:p>
        </p:txBody>
      </p:sp>
      <p:sp>
        <p:nvSpPr>
          <p:cNvPr id="4" name="object 4"/>
          <p:cNvSpPr/>
          <p:nvPr/>
        </p:nvSpPr>
        <p:spPr>
          <a:xfrm>
            <a:off x="6015990" y="4828552"/>
            <a:ext cx="1187450" cy="433705"/>
          </a:xfrm>
          <a:custGeom>
            <a:avLst/>
            <a:gdLst/>
            <a:ahLst/>
            <a:cxnLst/>
            <a:rect l="l" t="t" r="r" b="b"/>
            <a:pathLst>
              <a:path w="1187450" h="433704">
                <a:moveTo>
                  <a:pt x="0" y="433311"/>
                </a:moveTo>
                <a:lnTo>
                  <a:pt x="1186878" y="433311"/>
                </a:lnTo>
                <a:lnTo>
                  <a:pt x="1186878" y="0"/>
                </a:lnTo>
                <a:lnTo>
                  <a:pt x="0" y="0"/>
                </a:lnTo>
                <a:lnTo>
                  <a:pt x="0" y="433311"/>
                </a:lnTo>
                <a:close/>
              </a:path>
            </a:pathLst>
          </a:custGeom>
          <a:ln w="22225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97002" y="1026260"/>
            <a:ext cx="8124190" cy="52347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59535">
              <a:lnSpc>
                <a:spcPct val="100000"/>
              </a:lnSpc>
            </a:pPr>
            <a:r>
              <a:rPr sz="3200" spc="-30" dirty="0">
                <a:solidFill>
                  <a:schemeClr val="bg1"/>
                </a:solidFill>
                <a:latin typeface="Calibri"/>
                <a:cs typeface="Calibri"/>
              </a:rPr>
              <a:t>2n</a:t>
            </a:r>
            <a:r>
              <a:rPr sz="3200" dirty="0">
                <a:solidFill>
                  <a:schemeClr val="bg1"/>
                </a:solidFill>
                <a:latin typeface="Calibri"/>
                <a:cs typeface="Calibri"/>
              </a:rPr>
              <a:t>d</a:t>
            </a:r>
            <a:r>
              <a:rPr sz="32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3200" spc="-30" dirty="0">
                <a:solidFill>
                  <a:schemeClr val="bg1"/>
                </a:solidFill>
                <a:latin typeface="Calibri"/>
                <a:cs typeface="Calibri"/>
              </a:rPr>
              <a:t>Mus</a:t>
            </a:r>
            <a:r>
              <a:rPr sz="3200" spc="-25" dirty="0">
                <a:solidFill>
                  <a:schemeClr val="bg1"/>
                </a:solidFill>
                <a:latin typeface="Calibri"/>
                <a:cs typeface="Calibri"/>
              </a:rPr>
              <a:t>c</a:t>
            </a:r>
            <a:r>
              <a:rPr sz="3200" spc="-30" dirty="0">
                <a:solidFill>
                  <a:schemeClr val="bg1"/>
                </a:solidFill>
                <a:latin typeface="Calibri"/>
                <a:cs typeface="Calibri"/>
              </a:rPr>
              <a:t>ul</a:t>
            </a:r>
            <a:r>
              <a:rPr sz="3200" spc="-25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3200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3200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3200" spc="-30" dirty="0">
                <a:solidFill>
                  <a:schemeClr val="bg1"/>
                </a:solidFill>
                <a:latin typeface="Calibri"/>
                <a:cs typeface="Calibri"/>
              </a:rPr>
              <a:t>L</a:t>
            </a:r>
            <a:r>
              <a:rPr sz="3200" spc="-85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3200" spc="-60" dirty="0">
                <a:solidFill>
                  <a:schemeClr val="bg1"/>
                </a:solidFill>
                <a:latin typeface="Calibri"/>
                <a:cs typeface="Calibri"/>
              </a:rPr>
              <a:t>y</a:t>
            </a:r>
            <a:r>
              <a:rPr sz="3200" spc="-25" dirty="0">
                <a:solidFill>
                  <a:schemeClr val="bg1"/>
                </a:solidFill>
                <a:latin typeface="Calibri"/>
                <a:cs typeface="Calibri"/>
              </a:rPr>
              <a:t>er</a:t>
            </a:r>
            <a:r>
              <a:rPr sz="3200" spc="-10" dirty="0">
                <a:solidFill>
                  <a:schemeClr val="bg1"/>
                </a:solidFill>
                <a:latin typeface="Calibri"/>
                <a:cs typeface="Calibri"/>
              </a:rPr>
              <a:t>:</a:t>
            </a:r>
            <a:r>
              <a:rPr sz="32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3200" spc="-30" dirty="0">
                <a:solidFill>
                  <a:schemeClr val="bg1"/>
                </a:solidFill>
                <a:latin typeface="Calibri"/>
                <a:cs typeface="Calibri"/>
              </a:rPr>
              <a:t>H</a:t>
            </a:r>
            <a:r>
              <a:rPr sz="3200" spc="-25" dirty="0">
                <a:solidFill>
                  <a:schemeClr val="bg1"/>
                </a:solidFill>
                <a:latin typeface="Calibri"/>
                <a:cs typeface="Calibri"/>
              </a:rPr>
              <a:t>y</a:t>
            </a:r>
            <a:r>
              <a:rPr sz="3200" spc="-30" dirty="0">
                <a:solidFill>
                  <a:schemeClr val="bg1"/>
                </a:solidFill>
                <a:latin typeface="Calibri"/>
                <a:cs typeface="Calibri"/>
              </a:rPr>
              <a:t>p</a:t>
            </a:r>
            <a:r>
              <a:rPr sz="3200" spc="-25" dirty="0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sz="3200" spc="-30" dirty="0">
                <a:solidFill>
                  <a:schemeClr val="bg1"/>
                </a:solidFill>
                <a:latin typeface="Calibri"/>
                <a:cs typeface="Calibri"/>
              </a:rPr>
              <a:t>th</a:t>
            </a:r>
            <a:r>
              <a:rPr sz="3200" spc="-25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3200" spc="-30" dirty="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3200" spc="-25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3200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3200" spc="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3200" spc="-30" dirty="0">
                <a:solidFill>
                  <a:schemeClr val="bg1"/>
                </a:solidFill>
                <a:latin typeface="Calibri"/>
                <a:cs typeface="Calibri"/>
              </a:rPr>
              <a:t>Mus</a:t>
            </a:r>
            <a:r>
              <a:rPr sz="3200" spc="-25" dirty="0">
                <a:solidFill>
                  <a:schemeClr val="bg1"/>
                </a:solidFill>
                <a:latin typeface="Calibri"/>
                <a:cs typeface="Calibri"/>
              </a:rPr>
              <a:t>c</a:t>
            </a:r>
            <a:r>
              <a:rPr sz="3200" spc="-30" dirty="0">
                <a:solidFill>
                  <a:schemeClr val="bg1"/>
                </a:solidFill>
                <a:latin typeface="Calibri"/>
                <a:cs typeface="Calibri"/>
              </a:rPr>
              <a:t>l</a:t>
            </a:r>
            <a:r>
              <a:rPr sz="3200" spc="-25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3200" dirty="0">
                <a:solidFill>
                  <a:schemeClr val="bg1"/>
                </a:solidFill>
                <a:latin typeface="Calibri"/>
                <a:cs typeface="Calibri"/>
              </a:rPr>
              <a:t>s</a:t>
            </a:r>
          </a:p>
          <a:p>
            <a:pPr marL="469900" indent="-457200">
              <a:lnSpc>
                <a:spcPct val="100000"/>
              </a:lnSpc>
              <a:spcBef>
                <a:spcPts val="1660"/>
              </a:spcBef>
              <a:buFont typeface="Arial"/>
              <a:buChar char="•"/>
              <a:tabLst>
                <a:tab pos="469900" algn="l"/>
              </a:tabLst>
            </a:pPr>
            <a:r>
              <a:rPr sz="2600" spc="-20" dirty="0">
                <a:solidFill>
                  <a:schemeClr val="bg1"/>
                </a:solidFill>
                <a:latin typeface="Calibri"/>
                <a:cs typeface="Calibri"/>
              </a:rPr>
              <a:t>F</a:t>
            </a:r>
            <a:r>
              <a:rPr sz="2600" spc="-25" dirty="0">
                <a:solidFill>
                  <a:schemeClr val="bg1"/>
                </a:solidFill>
                <a:latin typeface="Calibri"/>
                <a:cs typeface="Calibri"/>
              </a:rPr>
              <a:t>l</a:t>
            </a:r>
            <a:r>
              <a:rPr sz="2600" spc="-60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2600" spc="-100" dirty="0">
                <a:solidFill>
                  <a:schemeClr val="bg1"/>
                </a:solidFill>
                <a:latin typeface="Calibri"/>
                <a:cs typeface="Calibri"/>
              </a:rPr>
              <a:t>x</a:t>
            </a:r>
            <a:r>
              <a:rPr sz="2600" spc="-30" dirty="0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600" spc="-20" dirty="0">
                <a:solidFill>
                  <a:schemeClr val="bg1"/>
                </a:solidFill>
                <a:latin typeface="Calibri"/>
                <a:cs typeface="Calibri"/>
              </a:rPr>
              <a:t> D</a:t>
            </a:r>
            <a:r>
              <a:rPr sz="2600" spc="-25" dirty="0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sz="2600" spc="-30" dirty="0">
                <a:solidFill>
                  <a:schemeClr val="bg1"/>
                </a:solidFill>
                <a:latin typeface="Calibri"/>
                <a:cs typeface="Calibri"/>
              </a:rPr>
              <a:t>g</a:t>
            </a:r>
            <a:r>
              <a:rPr sz="2600" spc="-25" dirty="0">
                <a:solidFill>
                  <a:schemeClr val="bg1"/>
                </a:solidFill>
                <a:latin typeface="Calibri"/>
                <a:cs typeface="Calibri"/>
              </a:rPr>
              <a:t>it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sz="26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chemeClr val="bg1"/>
                </a:solidFill>
                <a:latin typeface="Calibri"/>
                <a:cs typeface="Calibri"/>
              </a:rPr>
              <a:t>M</a:t>
            </a:r>
            <a:r>
              <a:rPr sz="2600" spc="-25" dirty="0">
                <a:solidFill>
                  <a:schemeClr val="bg1"/>
                </a:solidFill>
                <a:latin typeface="Calibri"/>
                <a:cs typeface="Calibri"/>
              </a:rPr>
              <a:t>ini</a:t>
            </a:r>
            <a:r>
              <a:rPr sz="2600" spc="-30" dirty="0">
                <a:solidFill>
                  <a:schemeClr val="bg1"/>
                </a:solidFill>
                <a:latin typeface="Calibri"/>
                <a:cs typeface="Calibri"/>
              </a:rPr>
              <a:t>m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sz="26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chemeClr val="bg1"/>
                </a:solidFill>
                <a:latin typeface="Calibri"/>
                <a:cs typeface="Calibri"/>
              </a:rPr>
              <a:t>B</a:t>
            </a:r>
            <a:r>
              <a:rPr sz="2600" spc="-60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600" spc="-40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2600" spc="-30" dirty="0">
                <a:solidFill>
                  <a:schemeClr val="bg1"/>
                </a:solidFill>
                <a:latin typeface="Calibri"/>
                <a:cs typeface="Calibri"/>
              </a:rPr>
              <a:t>v</a:t>
            </a:r>
            <a:r>
              <a:rPr sz="2600" spc="-25" dirty="0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s</a:t>
            </a:r>
          </a:p>
          <a:p>
            <a:pPr marL="812800" lvl="1" indent="-342900">
              <a:lnSpc>
                <a:spcPct val="100000"/>
              </a:lnSpc>
              <a:spcBef>
                <a:spcPts val="715"/>
              </a:spcBef>
              <a:buFont typeface="Arial"/>
              <a:buChar char="•"/>
              <a:tabLst>
                <a:tab pos="813435" algn="l"/>
              </a:tabLst>
            </a:pPr>
            <a:r>
              <a:rPr sz="2400" u="heavy" spc="-5" dirty="0">
                <a:solidFill>
                  <a:schemeClr val="bg1"/>
                </a:solidFill>
                <a:latin typeface="Calibri"/>
                <a:cs typeface="Calibri"/>
              </a:rPr>
              <a:t>Origin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: 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H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m</a:t>
            </a:r>
            <a:r>
              <a:rPr sz="2400" spc="-35" dirty="0">
                <a:solidFill>
                  <a:schemeClr val="bg1"/>
                </a:solidFill>
                <a:latin typeface="Calibri"/>
                <a:cs typeface="Calibri"/>
              </a:rPr>
              <a:t>at</a:t>
            </a:r>
            <a:r>
              <a:rPr sz="2400" spc="-15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812800" lvl="1" indent="-342900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813435" algn="l"/>
              </a:tabLst>
            </a:pPr>
            <a:r>
              <a:rPr sz="2400" u="heavy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2400" u="heavy" spc="-10" dirty="0">
                <a:solidFill>
                  <a:schemeClr val="bg1"/>
                </a:solidFill>
                <a:latin typeface="Calibri"/>
                <a:cs typeface="Calibri"/>
              </a:rPr>
              <a:t>s</a:t>
            </a:r>
            <a:r>
              <a:rPr sz="2400" u="heavy" dirty="0">
                <a:solidFill>
                  <a:schemeClr val="bg1"/>
                </a:solidFill>
                <a:latin typeface="Calibri"/>
                <a:cs typeface="Calibri"/>
              </a:rPr>
              <a:t>ertio</a:t>
            </a:r>
            <a:r>
              <a:rPr sz="2400" u="heavy" spc="-5" dirty="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: </a:t>
            </a:r>
            <a:r>
              <a:rPr sz="2400" spc="-15" dirty="0">
                <a:solidFill>
                  <a:schemeClr val="bg1"/>
                </a:solidFill>
                <a:latin typeface="Calibri"/>
                <a:cs typeface="Calibri"/>
              </a:rPr>
              <a:t>Base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f 5th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chemeClr val="bg1"/>
                </a:solidFill>
                <a:latin typeface="Calibri"/>
                <a:cs typeface="Calibri"/>
              </a:rPr>
              <a:t>P</a:t>
            </a:r>
            <a:r>
              <a:rPr sz="2400" spc="-50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400" spc="-55" dirty="0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x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.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Phala</a:t>
            </a:r>
            <a:r>
              <a:rPr sz="2400" spc="-30" dirty="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x</a:t>
            </a:r>
          </a:p>
          <a:p>
            <a:pPr marL="812800" lvl="1" indent="-342900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813435" algn="l"/>
              </a:tabLst>
            </a:pPr>
            <a:r>
              <a:rPr sz="2400" u="heavy" spc="-15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2400" u="heavy" spc="-10" dirty="0">
                <a:solidFill>
                  <a:schemeClr val="bg1"/>
                </a:solidFill>
                <a:latin typeface="Calibri"/>
                <a:cs typeface="Calibri"/>
              </a:rPr>
              <a:t>c</a:t>
            </a:r>
            <a:r>
              <a:rPr sz="2400" u="heavy" dirty="0">
                <a:solidFill>
                  <a:schemeClr val="bg1"/>
                </a:solidFill>
                <a:latin typeface="Calibri"/>
                <a:cs typeface="Calibri"/>
              </a:rPr>
              <a:t>tio</a:t>
            </a:r>
            <a:r>
              <a:rPr sz="2400" u="heavy" spc="-5" dirty="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:</a:t>
            </a:r>
            <a:r>
              <a:rPr sz="24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Fl</a:t>
            </a:r>
            <a:r>
              <a:rPr sz="2400" spc="-30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2400" spc="-60" dirty="0">
                <a:solidFill>
                  <a:schemeClr val="bg1"/>
                </a:solidFill>
                <a:latin typeface="Calibri"/>
                <a:cs typeface="Calibri"/>
              </a:rPr>
              <a:t>x</a:t>
            </a:r>
            <a:r>
              <a:rPr sz="2400" spc="-15" dirty="0">
                <a:solidFill>
                  <a:schemeClr val="bg1"/>
                </a:solidFill>
                <a:latin typeface="Calibri"/>
                <a:cs typeface="Calibri"/>
              </a:rPr>
              <a:t>es</a:t>
            </a:r>
            <a:r>
              <a:rPr sz="24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5</a:t>
            </a:r>
            <a:r>
              <a:rPr sz="2400" spc="-7" baseline="24305" dirty="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sz="2400" spc="-15" baseline="24305" dirty="0">
                <a:solidFill>
                  <a:schemeClr val="bg1"/>
                </a:solidFill>
                <a:latin typeface="Calibri"/>
                <a:cs typeface="Calibri"/>
              </a:rPr>
              <a:t>h</a:t>
            </a:r>
            <a:r>
              <a:rPr sz="2400" spc="262" baseline="243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chemeClr val="bg1"/>
                </a:solidFill>
                <a:latin typeface="Calibri"/>
                <a:cs typeface="Calibri"/>
              </a:rPr>
              <a:t>CMC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,</a:t>
            </a:r>
            <a:r>
              <a:rPr sz="24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MCP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812800" lvl="1" indent="-342900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813435" algn="l"/>
              </a:tabLst>
            </a:pPr>
            <a:r>
              <a:rPr sz="2400" u="heavy" spc="-15" dirty="0">
                <a:solidFill>
                  <a:schemeClr val="bg1"/>
                </a:solidFill>
                <a:latin typeface="Calibri"/>
                <a:cs typeface="Calibri"/>
              </a:rPr>
              <a:t>Inne</a:t>
            </a:r>
            <a:r>
              <a:rPr sz="2400" u="heavy" spc="5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400" u="heavy" spc="-55" dirty="0">
                <a:solidFill>
                  <a:schemeClr val="bg1"/>
                </a:solidFill>
                <a:latin typeface="Calibri"/>
                <a:cs typeface="Calibri"/>
              </a:rPr>
              <a:t>v</a:t>
            </a:r>
            <a:r>
              <a:rPr sz="2400" u="heavy" spc="-25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2400" u="heavy" dirty="0">
                <a:solidFill>
                  <a:schemeClr val="bg1"/>
                </a:solidFill>
                <a:latin typeface="Calibri"/>
                <a:cs typeface="Calibri"/>
              </a:rPr>
              <a:t>tio</a:t>
            </a:r>
            <a:r>
              <a:rPr sz="2400" u="heavy" spc="-5" dirty="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:</a:t>
            </a:r>
            <a:r>
              <a:rPr sz="2400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Ulnar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chemeClr val="bg1"/>
                </a:solidFill>
                <a:latin typeface="Calibri"/>
                <a:cs typeface="Calibri"/>
              </a:rPr>
              <a:t>Ne</a:t>
            </a:r>
            <a:r>
              <a:rPr sz="2400" spc="15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400" spc="-45" dirty="0">
                <a:solidFill>
                  <a:schemeClr val="bg1"/>
                </a:solidFill>
                <a:latin typeface="Calibri"/>
                <a:cs typeface="Calibri"/>
              </a:rPr>
              <a:t>v</a:t>
            </a:r>
            <a:r>
              <a:rPr sz="2400" spc="-15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469900" algn="l"/>
              </a:tabLst>
            </a:pPr>
            <a:r>
              <a:rPr sz="2600" spc="-25" dirty="0">
                <a:solidFill>
                  <a:schemeClr val="bg1"/>
                </a:solidFill>
                <a:latin typeface="Calibri"/>
                <a:cs typeface="Calibri"/>
              </a:rPr>
              <a:t>Opp</a:t>
            </a:r>
            <a:r>
              <a:rPr sz="2600" spc="-30" dirty="0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sz="2600" spc="-25" dirty="0">
                <a:solidFill>
                  <a:schemeClr val="bg1"/>
                </a:solidFill>
                <a:latin typeface="Calibri"/>
                <a:cs typeface="Calibri"/>
              </a:rPr>
              <a:t>nen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s</a:t>
            </a:r>
            <a:r>
              <a:rPr sz="26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chemeClr val="bg1"/>
                </a:solidFill>
                <a:latin typeface="Calibri"/>
                <a:cs typeface="Calibri"/>
              </a:rPr>
              <a:t>D</a:t>
            </a:r>
            <a:r>
              <a:rPr sz="2600" spc="-25" dirty="0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sz="2600" spc="-30" dirty="0">
                <a:solidFill>
                  <a:schemeClr val="bg1"/>
                </a:solidFill>
                <a:latin typeface="Calibri"/>
                <a:cs typeface="Calibri"/>
              </a:rPr>
              <a:t>g</a:t>
            </a:r>
            <a:r>
              <a:rPr sz="2600" spc="-25" dirty="0">
                <a:solidFill>
                  <a:schemeClr val="bg1"/>
                </a:solidFill>
                <a:latin typeface="Calibri"/>
                <a:cs typeface="Calibri"/>
              </a:rPr>
              <a:t>it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sz="26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chemeClr val="bg1"/>
                </a:solidFill>
                <a:latin typeface="Calibri"/>
                <a:cs typeface="Calibri"/>
              </a:rPr>
              <a:t>Mini</a:t>
            </a:r>
            <a:r>
              <a:rPr sz="2600" spc="-35" dirty="0">
                <a:solidFill>
                  <a:schemeClr val="bg1"/>
                </a:solidFill>
                <a:latin typeface="Calibri"/>
                <a:cs typeface="Calibri"/>
              </a:rPr>
              <a:t>m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i</a:t>
            </a:r>
          </a:p>
          <a:p>
            <a:pPr marL="812800" lvl="1" indent="-342900">
              <a:lnSpc>
                <a:spcPct val="100000"/>
              </a:lnSpc>
              <a:spcBef>
                <a:spcPts val="715"/>
              </a:spcBef>
              <a:buFont typeface="Arial"/>
              <a:buChar char="•"/>
              <a:tabLst>
                <a:tab pos="813435" algn="l"/>
              </a:tabLst>
            </a:pPr>
            <a:r>
              <a:rPr sz="2400" u="heavy" spc="-5" dirty="0">
                <a:solidFill>
                  <a:schemeClr val="bg1"/>
                </a:solidFill>
                <a:latin typeface="Calibri"/>
                <a:cs typeface="Calibri"/>
              </a:rPr>
              <a:t>Origin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: 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H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m</a:t>
            </a:r>
            <a:r>
              <a:rPr sz="2400" spc="-35" dirty="0">
                <a:solidFill>
                  <a:schemeClr val="bg1"/>
                </a:solidFill>
                <a:latin typeface="Calibri"/>
                <a:cs typeface="Calibri"/>
              </a:rPr>
              <a:t>at</a:t>
            </a:r>
            <a:r>
              <a:rPr sz="2400" spc="-15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812800" lvl="1" indent="-342900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813435" algn="l"/>
              </a:tabLst>
            </a:pPr>
            <a:r>
              <a:rPr sz="2400" u="heavy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2400" u="heavy" spc="-10" dirty="0">
                <a:solidFill>
                  <a:schemeClr val="bg1"/>
                </a:solidFill>
                <a:latin typeface="Calibri"/>
                <a:cs typeface="Calibri"/>
              </a:rPr>
              <a:t>s</a:t>
            </a:r>
            <a:r>
              <a:rPr sz="2400" u="heavy" dirty="0">
                <a:solidFill>
                  <a:schemeClr val="bg1"/>
                </a:solidFill>
                <a:latin typeface="Calibri"/>
                <a:cs typeface="Calibri"/>
              </a:rPr>
              <a:t>ertio</a:t>
            </a:r>
            <a:r>
              <a:rPr sz="2400" u="heavy" spc="-5" dirty="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: 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Shaf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f </a:t>
            </a:r>
            <a:r>
              <a:rPr sz="2400" spc="-15" dirty="0">
                <a:solidFill>
                  <a:schemeClr val="bg1"/>
                </a:solidFill>
                <a:latin typeface="Calibri"/>
                <a:cs typeface="Calibri"/>
              </a:rPr>
              <a:t>5</a:t>
            </a:r>
            <a:r>
              <a:rPr sz="2400" spc="-7" baseline="24305" dirty="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sz="2400" spc="-15" baseline="24305" dirty="0">
                <a:solidFill>
                  <a:schemeClr val="bg1"/>
                </a:solidFill>
                <a:latin typeface="Calibri"/>
                <a:cs typeface="Calibri"/>
              </a:rPr>
              <a:t>h</a:t>
            </a:r>
            <a:r>
              <a:rPr sz="2400" spc="247" baseline="243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me</a:t>
            </a:r>
            <a:r>
              <a:rPr sz="2400" spc="-40" dirty="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2400" spc="-35" dirty="0">
                <a:solidFill>
                  <a:schemeClr val="bg1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arpal</a:t>
            </a:r>
          </a:p>
          <a:p>
            <a:pPr marL="812800" lvl="1" indent="-342900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813435" algn="l"/>
              </a:tabLst>
            </a:pPr>
            <a:r>
              <a:rPr sz="2400" u="heavy" dirty="0">
                <a:solidFill>
                  <a:schemeClr val="bg1"/>
                </a:solidFill>
                <a:latin typeface="Calibri"/>
                <a:cs typeface="Calibri"/>
              </a:rPr>
              <a:t>Actio</a:t>
            </a:r>
            <a:r>
              <a:rPr sz="2400" u="heavy" spc="-10" dirty="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:</a:t>
            </a:r>
            <a:r>
              <a:rPr sz="24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p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p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se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s 5</a:t>
            </a:r>
            <a:r>
              <a:rPr sz="2400" spc="-15" baseline="24305" dirty="0">
                <a:solidFill>
                  <a:schemeClr val="bg1"/>
                </a:solidFill>
                <a:latin typeface="Calibri"/>
                <a:cs typeface="Calibri"/>
              </a:rPr>
              <a:t>th</a:t>
            </a:r>
            <a:r>
              <a:rPr sz="2400" spc="247" baseline="243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digit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812800" lvl="1" indent="-342900">
              <a:lnSpc>
                <a:spcPct val="100000"/>
              </a:lnSpc>
              <a:spcBef>
                <a:spcPts val="705"/>
              </a:spcBef>
              <a:buFont typeface="Arial"/>
              <a:buChar char="•"/>
              <a:tabLst>
                <a:tab pos="813435" algn="l"/>
              </a:tabLst>
            </a:pPr>
            <a:r>
              <a:rPr sz="2400" u="heavy" spc="-15" dirty="0">
                <a:solidFill>
                  <a:schemeClr val="bg1"/>
                </a:solidFill>
                <a:latin typeface="Calibri"/>
                <a:cs typeface="Calibri"/>
              </a:rPr>
              <a:t>Inne</a:t>
            </a:r>
            <a:r>
              <a:rPr sz="2400" u="heavy" spc="5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400" u="heavy" spc="-55" dirty="0">
                <a:solidFill>
                  <a:schemeClr val="bg1"/>
                </a:solidFill>
                <a:latin typeface="Calibri"/>
                <a:cs typeface="Calibri"/>
              </a:rPr>
              <a:t>v</a:t>
            </a:r>
            <a:r>
              <a:rPr sz="2400" u="heavy" spc="-25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2400" u="heavy" dirty="0">
                <a:solidFill>
                  <a:schemeClr val="bg1"/>
                </a:solidFill>
                <a:latin typeface="Calibri"/>
                <a:cs typeface="Calibri"/>
              </a:rPr>
              <a:t>tio</a:t>
            </a:r>
            <a:r>
              <a:rPr sz="2400" u="heavy" spc="-5" dirty="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: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 Ulnar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chemeClr val="bg1"/>
                </a:solidFill>
                <a:latin typeface="Calibri"/>
                <a:cs typeface="Calibri"/>
              </a:rPr>
              <a:t>Ne</a:t>
            </a:r>
            <a:r>
              <a:rPr sz="2400" spc="15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400" spc="-45" dirty="0">
                <a:solidFill>
                  <a:schemeClr val="bg1"/>
                </a:solidFill>
                <a:latin typeface="Calibri"/>
                <a:cs typeface="Calibri"/>
              </a:rPr>
              <a:t>v</a:t>
            </a:r>
            <a:r>
              <a:rPr sz="2400" spc="-15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302500" y="4927600"/>
            <a:ext cx="609600" cy="0"/>
          </a:xfrm>
          <a:custGeom>
            <a:avLst/>
            <a:gdLst/>
            <a:ahLst/>
            <a:cxnLst/>
            <a:rect l="l" t="t" r="r" b="b"/>
            <a:pathLst>
              <a:path w="609600">
                <a:moveTo>
                  <a:pt x="0" y="0"/>
                </a:moveTo>
                <a:lnTo>
                  <a:pt x="609600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02931" y="5168900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102" name="Rectangle 6"/>
          <p:cNvSpPr>
            <a:spLocks noGrp="1" noChangeArrowheads="1"/>
          </p:cNvSpPr>
          <p:nvPr>
            <p:ph type="title"/>
          </p:nvPr>
        </p:nvSpPr>
        <p:spPr>
          <a:xfrm>
            <a:off x="838200" y="158653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Carpal Tunnel</a:t>
            </a:r>
            <a:r>
              <a:rPr lang="en-US" dirty="0"/>
              <a:t> </a:t>
            </a:r>
          </a:p>
        </p:txBody>
      </p:sp>
      <p:pic>
        <p:nvPicPr>
          <p:cNvPr id="644100" name="Picture 4" descr="zone4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049588"/>
            <a:ext cx="6858000" cy="38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4101" name="Picture 5" descr="DSCN384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1219200"/>
            <a:ext cx="6197600" cy="3709988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B1671F-FD62-4E8C-9655-BD9F902ED387}"/>
              </a:ext>
            </a:extLst>
          </p:cNvPr>
          <p:cNvSpPr txBox="1"/>
          <p:nvPr/>
        </p:nvSpPr>
        <p:spPr>
          <a:xfrm>
            <a:off x="7062107" y="1959429"/>
            <a:ext cx="2340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Median Nerve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7FE6AEC-0008-41F8-BCA4-F51C822C6536}"/>
              </a:ext>
            </a:extLst>
          </p:cNvPr>
          <p:cNvCxnSpPr>
            <a:cxnSpLocks/>
            <a:stCxn id="2" idx="1"/>
          </p:cNvCxnSpPr>
          <p:nvPr/>
        </p:nvCxnSpPr>
        <p:spPr>
          <a:xfrm flipH="1">
            <a:off x="2879189" y="2221039"/>
            <a:ext cx="4182918" cy="2616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DA2ACD8-28D6-4C50-A86F-F9E7AACCDE21}"/>
              </a:ext>
            </a:extLst>
          </p:cNvPr>
          <p:cNvCxnSpPr>
            <a:cxnSpLocks/>
          </p:cNvCxnSpPr>
          <p:nvPr/>
        </p:nvCxnSpPr>
        <p:spPr>
          <a:xfrm>
            <a:off x="8499475" y="2424793"/>
            <a:ext cx="105682" cy="21880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15313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54585" y="76201"/>
            <a:ext cx="10515600" cy="1325563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Transverse Carpal Ligament (TLC) serves as point of attachment of hypothenar and thenar muscles</a:t>
            </a:r>
          </a:p>
        </p:txBody>
      </p:sp>
      <p:grpSp>
        <p:nvGrpSpPr>
          <p:cNvPr id="337927" name="Group 7"/>
          <p:cNvGrpSpPr>
            <a:grpSpLocks/>
          </p:cNvGrpSpPr>
          <p:nvPr/>
        </p:nvGrpSpPr>
        <p:grpSpPr bwMode="auto">
          <a:xfrm>
            <a:off x="474651" y="1739345"/>
            <a:ext cx="6135554" cy="3379309"/>
            <a:chOff x="1056" y="1137"/>
            <a:chExt cx="3744" cy="3158"/>
          </a:xfrm>
        </p:grpSpPr>
        <p:pic>
          <p:nvPicPr>
            <p:cNvPr id="337923" name="Picture 3" descr="scan005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6" y="1137"/>
              <a:ext cx="3744" cy="3158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337924" name="Text Box 4"/>
            <p:cNvSpPr txBox="1">
              <a:spLocks noChangeArrowheads="1"/>
            </p:cNvSpPr>
            <p:nvPr/>
          </p:nvSpPr>
          <p:spPr bwMode="auto">
            <a:xfrm>
              <a:off x="3696" y="1872"/>
              <a:ext cx="913" cy="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dirty="0">
                  <a:solidFill>
                    <a:srgbClr val="FF0000"/>
                  </a:solidFill>
                  <a:latin typeface="Tahoma" pitchFamily="34" charset="0"/>
                </a:rPr>
                <a:t>Thenar</a:t>
              </a:r>
            </a:p>
            <a:p>
              <a:pPr algn="l" eaLnBrk="1" hangingPunct="1"/>
              <a:r>
                <a:rPr lang="en-US" sz="2400" dirty="0">
                  <a:solidFill>
                    <a:srgbClr val="FF0000"/>
                  </a:solidFill>
                  <a:latin typeface="Tahoma" pitchFamily="34" charset="0"/>
                </a:rPr>
                <a:t>Eminence</a:t>
              </a:r>
            </a:p>
          </p:txBody>
        </p:sp>
        <p:sp>
          <p:nvSpPr>
            <p:cNvPr id="337925" name="Text Box 5"/>
            <p:cNvSpPr txBox="1">
              <a:spLocks noChangeArrowheads="1"/>
            </p:cNvSpPr>
            <p:nvPr/>
          </p:nvSpPr>
          <p:spPr bwMode="auto">
            <a:xfrm>
              <a:off x="1440" y="1632"/>
              <a:ext cx="1076" cy="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dirty="0">
                  <a:solidFill>
                    <a:srgbClr val="FF0000"/>
                  </a:solidFill>
                  <a:latin typeface="Tahoma" pitchFamily="34" charset="0"/>
                </a:rPr>
                <a:t>Hypothenar</a:t>
              </a:r>
            </a:p>
            <a:p>
              <a:pPr algn="l" eaLnBrk="1" hangingPunct="1"/>
              <a:r>
                <a:rPr lang="en-US" sz="2400" dirty="0">
                  <a:solidFill>
                    <a:srgbClr val="FF0000"/>
                  </a:solidFill>
                  <a:latin typeface="Tahoma" pitchFamily="34" charset="0"/>
                </a:rPr>
                <a:t>Eminence</a:t>
              </a:r>
            </a:p>
          </p:txBody>
        </p:sp>
      </p:grpSp>
      <p:pic>
        <p:nvPicPr>
          <p:cNvPr id="337926" name="Picture 6" descr="DSCN383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0540" y="1811892"/>
            <a:ext cx="5080000" cy="3306762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0B0211-C499-46D4-A076-2D4F86B44E9C}"/>
              </a:ext>
            </a:extLst>
          </p:cNvPr>
          <p:cNvSpPr txBox="1"/>
          <p:nvPr/>
        </p:nvSpPr>
        <p:spPr>
          <a:xfrm>
            <a:off x="291459" y="5535927"/>
            <a:ext cx="116090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When ligament is cut during carpal tunnel surgery, focal pain may develop at the attachment points called pillar pain  </a:t>
            </a:r>
          </a:p>
        </p:txBody>
      </p:sp>
    </p:spTree>
    <p:extLst>
      <p:ext uri="{BB962C8B-B14F-4D97-AF65-F5344CB8AC3E}">
        <p14:creationId xmlns:p14="http://schemas.microsoft.com/office/powerpoint/2010/main" val="37952557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>
          <a:xfrm>
            <a:off x="894455" y="50554"/>
            <a:ext cx="10972800" cy="884238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Hand </a:t>
            </a:r>
            <a:r>
              <a:rPr lang="en-US" dirty="0" err="1">
                <a:solidFill>
                  <a:srgbClr val="FFFF00"/>
                </a:solidFill>
              </a:rPr>
              <a:t>Intrinsics</a:t>
            </a:r>
            <a:r>
              <a:rPr lang="en-US" dirty="0">
                <a:solidFill>
                  <a:srgbClr val="FFFF00"/>
                </a:solidFill>
              </a:rPr>
              <a:t>: Lumbricals </a:t>
            </a:r>
          </a:p>
        </p:txBody>
      </p:sp>
      <p:sp>
        <p:nvSpPr>
          <p:cNvPr id="558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3200" y="710107"/>
            <a:ext cx="4571726" cy="4419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Originate from FDP tendons and insert into lateral bands and dorsal hood</a:t>
            </a:r>
          </a:p>
          <a:p>
            <a:r>
              <a:rPr lang="en-US" dirty="0">
                <a:solidFill>
                  <a:schemeClr val="bg1"/>
                </a:solidFill>
              </a:rPr>
              <a:t>Contribute to MCP Flexion and IP Extension</a:t>
            </a:r>
          </a:p>
          <a:p>
            <a:r>
              <a:rPr lang="en-US" dirty="0">
                <a:solidFill>
                  <a:schemeClr val="bg1"/>
                </a:solidFill>
              </a:rPr>
              <a:t>Median – II,III</a:t>
            </a:r>
          </a:p>
          <a:p>
            <a:r>
              <a:rPr lang="en-US" dirty="0">
                <a:solidFill>
                  <a:schemeClr val="bg1"/>
                </a:solidFill>
              </a:rPr>
              <a:t>Ulnar – IV, V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 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lvl="1">
              <a:buFontTx/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58085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0215" y="901700"/>
            <a:ext cx="3571785" cy="408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8087" name="Picture 7" descr="DSCN360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4926" y="1443013"/>
            <a:ext cx="4064000" cy="4681538"/>
          </a:xfrm>
          <a:prstGeom prst="rect">
            <a:avLst/>
          </a:prstGeom>
          <a:noFill/>
        </p:spPr>
      </p:pic>
      <p:pic>
        <p:nvPicPr>
          <p:cNvPr id="558088" name="Picture 8" descr="DSCN380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1951" y="4522649"/>
            <a:ext cx="5283200" cy="2235200"/>
          </a:xfrm>
          <a:prstGeom prst="rect">
            <a:avLst/>
          </a:prstGeom>
          <a:noFill/>
        </p:spPr>
      </p:pic>
      <p:pic>
        <p:nvPicPr>
          <p:cNvPr id="9" name="Picture 4" descr="Lumb Int">
            <a:extLst>
              <a:ext uri="{FF2B5EF4-FFF2-40B4-BE49-F238E27FC236}">
                <a16:creationId xmlns:a16="http://schemas.microsoft.com/office/drawing/2014/main" id="{66AE2129-23BC-4FA3-B19B-1C827F4E5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50" y="4005943"/>
            <a:ext cx="5473801" cy="2780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05066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2411" y="142952"/>
            <a:ext cx="10515600" cy="1017457"/>
          </a:xfrm>
          <a:prstGeom prst="rect">
            <a:avLst/>
          </a:prstGeom>
        </p:spPr>
        <p:txBody>
          <a:bodyPr vert="horz" wrap="square" lIns="0" tIns="337057" rIns="0" bIns="0" rtlCol="0">
            <a:spAutoFit/>
          </a:bodyPr>
          <a:lstStyle/>
          <a:p>
            <a:pPr marL="250190">
              <a:lnSpc>
                <a:spcPct val="100000"/>
              </a:lnSpc>
            </a:pPr>
            <a:r>
              <a:rPr dirty="0">
                <a:solidFill>
                  <a:srgbClr val="FFFF00"/>
                </a:solidFill>
              </a:rPr>
              <a:t>Palm</a:t>
            </a:r>
            <a:r>
              <a:rPr spc="-5" dirty="0">
                <a:solidFill>
                  <a:srgbClr val="FFFF00"/>
                </a:solidFill>
              </a:rPr>
              <a:t> o</a:t>
            </a:r>
            <a:r>
              <a:rPr dirty="0">
                <a:solidFill>
                  <a:srgbClr val="FFFF00"/>
                </a:solidFill>
              </a:rPr>
              <a:t>f </a:t>
            </a:r>
            <a:r>
              <a:rPr spc="-5" dirty="0">
                <a:solidFill>
                  <a:srgbClr val="FFFF00"/>
                </a:solidFill>
              </a:rPr>
              <a:t>H</a:t>
            </a:r>
            <a:r>
              <a:rPr spc="5" dirty="0">
                <a:solidFill>
                  <a:srgbClr val="FFFF00"/>
                </a:solidFill>
              </a:rPr>
              <a:t>a</a:t>
            </a:r>
            <a:r>
              <a:rPr spc="-5" dirty="0">
                <a:solidFill>
                  <a:srgbClr val="FFFF00"/>
                </a:solidFill>
              </a:rPr>
              <a:t>nd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7264" y="1272706"/>
            <a:ext cx="6064885" cy="46474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0715" indent="-457200">
              <a:lnSpc>
                <a:spcPct val="100000"/>
              </a:lnSpc>
              <a:buFont typeface="Arial"/>
              <a:buChar char="•"/>
              <a:tabLst>
                <a:tab pos="641350" algn="l"/>
              </a:tabLst>
            </a:pPr>
            <a:r>
              <a:rPr sz="3200" spc="-30" dirty="0">
                <a:solidFill>
                  <a:schemeClr val="bg1"/>
                </a:solidFill>
                <a:latin typeface="Calibri"/>
                <a:cs typeface="Calibri"/>
              </a:rPr>
              <a:t>3</a:t>
            </a:r>
            <a:r>
              <a:rPr sz="3200" spc="-75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3200" dirty="0">
                <a:solidFill>
                  <a:schemeClr val="bg1"/>
                </a:solidFill>
                <a:latin typeface="Calibri"/>
                <a:cs typeface="Calibri"/>
              </a:rPr>
              <a:t>d</a:t>
            </a:r>
            <a:r>
              <a:rPr sz="32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3200" spc="-30" dirty="0">
                <a:solidFill>
                  <a:schemeClr val="bg1"/>
                </a:solidFill>
                <a:latin typeface="Calibri"/>
                <a:cs typeface="Calibri"/>
              </a:rPr>
              <a:t>Mus</a:t>
            </a:r>
            <a:r>
              <a:rPr sz="3200" spc="-25" dirty="0">
                <a:solidFill>
                  <a:schemeClr val="bg1"/>
                </a:solidFill>
                <a:latin typeface="Calibri"/>
                <a:cs typeface="Calibri"/>
              </a:rPr>
              <a:t>c</a:t>
            </a:r>
            <a:r>
              <a:rPr sz="3200" spc="-30" dirty="0">
                <a:solidFill>
                  <a:schemeClr val="bg1"/>
                </a:solidFill>
                <a:latin typeface="Calibri"/>
                <a:cs typeface="Calibri"/>
              </a:rPr>
              <a:t>ul</a:t>
            </a:r>
            <a:r>
              <a:rPr sz="3200" spc="-25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3200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3200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3200" spc="-30" dirty="0">
                <a:solidFill>
                  <a:schemeClr val="bg1"/>
                </a:solidFill>
                <a:latin typeface="Calibri"/>
                <a:cs typeface="Calibri"/>
              </a:rPr>
              <a:t>L</a:t>
            </a:r>
            <a:r>
              <a:rPr sz="3200" spc="-85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3200" spc="-60" dirty="0">
                <a:solidFill>
                  <a:schemeClr val="bg1"/>
                </a:solidFill>
                <a:latin typeface="Calibri"/>
                <a:cs typeface="Calibri"/>
              </a:rPr>
              <a:t>y</a:t>
            </a:r>
            <a:r>
              <a:rPr sz="3200" spc="-25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3200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</a:p>
          <a:p>
            <a:pPr marL="469900" indent="-457200">
              <a:lnSpc>
                <a:spcPct val="100000"/>
              </a:lnSpc>
              <a:spcBef>
                <a:spcPts val="2710"/>
              </a:spcBef>
              <a:buFont typeface="Arial"/>
              <a:buChar char="•"/>
              <a:tabLst>
                <a:tab pos="469900" algn="l"/>
              </a:tabLst>
            </a:pPr>
            <a:r>
              <a:rPr sz="2600" spc="-30" dirty="0">
                <a:solidFill>
                  <a:schemeClr val="bg1"/>
                </a:solidFill>
                <a:latin typeface="Calibri"/>
                <a:cs typeface="Calibri"/>
              </a:rPr>
              <a:t>L</a:t>
            </a:r>
            <a:r>
              <a:rPr sz="2600" spc="-25" dirty="0">
                <a:solidFill>
                  <a:schemeClr val="bg1"/>
                </a:solidFill>
                <a:latin typeface="Calibri"/>
                <a:cs typeface="Calibri"/>
              </a:rPr>
              <a:t>u</a:t>
            </a:r>
            <a:r>
              <a:rPr sz="2600" spc="-30" dirty="0">
                <a:solidFill>
                  <a:schemeClr val="bg1"/>
                </a:solidFill>
                <a:latin typeface="Calibri"/>
                <a:cs typeface="Calibri"/>
              </a:rPr>
              <a:t>m</a:t>
            </a:r>
            <a:r>
              <a:rPr sz="2600" spc="-25" dirty="0">
                <a:solidFill>
                  <a:schemeClr val="bg1"/>
                </a:solidFill>
                <a:latin typeface="Calibri"/>
                <a:cs typeface="Calibri"/>
              </a:rPr>
              <a:t>b</a:t>
            </a:r>
            <a:r>
              <a:rPr sz="2600" spc="-20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600" spc="-25" dirty="0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sz="2600" spc="-45" dirty="0">
                <a:solidFill>
                  <a:schemeClr val="bg1"/>
                </a:solidFill>
                <a:latin typeface="Calibri"/>
                <a:cs typeface="Calibri"/>
              </a:rPr>
              <a:t>c</a:t>
            </a:r>
            <a:r>
              <a:rPr sz="2600" spc="-25" dirty="0">
                <a:solidFill>
                  <a:schemeClr val="bg1"/>
                </a:solidFill>
                <a:latin typeface="Calibri"/>
                <a:cs typeface="Calibri"/>
              </a:rPr>
              <a:t>al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s</a:t>
            </a:r>
          </a:p>
          <a:p>
            <a:pPr marL="812800" marR="5080" lvl="1" indent="-342900">
              <a:lnSpc>
                <a:spcPct val="100000"/>
              </a:lnSpc>
              <a:spcBef>
                <a:spcPts val="715"/>
              </a:spcBef>
              <a:buFont typeface="Arial"/>
              <a:buChar char="•"/>
              <a:tabLst>
                <a:tab pos="813435" algn="l"/>
              </a:tabLst>
            </a:pPr>
            <a:r>
              <a:rPr sz="2400" u="heavy" spc="-5" dirty="0">
                <a:solidFill>
                  <a:schemeClr val="bg1"/>
                </a:solidFill>
                <a:latin typeface="Calibri"/>
                <a:cs typeface="Calibri"/>
              </a:rPr>
              <a:t>Origi</a:t>
            </a:r>
            <a:r>
              <a:rPr sz="2400" u="heavy" dirty="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: 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FD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P</a:t>
            </a:r>
            <a:r>
              <a:rPr sz="24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35" dirty="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endons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– </a:t>
            </a:r>
            <a:r>
              <a:rPr sz="2400" spc="-55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adial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sid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e </a:t>
            </a:r>
            <a:r>
              <a:rPr sz="2400" spc="-50" dirty="0">
                <a:solidFill>
                  <a:schemeClr val="bg1"/>
                </a:solidFill>
                <a:latin typeface="Calibri"/>
                <a:cs typeface="Calibri"/>
              </a:rPr>
              <a:t>f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chemeClr val="bg1"/>
                </a:solidFill>
                <a:latin typeface="Calibri"/>
                <a:cs typeface="Calibri"/>
              </a:rPr>
              <a:t>1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&amp;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chemeClr val="bg1"/>
                </a:solidFill>
                <a:latin typeface="Calibri"/>
                <a:cs typeface="Calibri"/>
              </a:rPr>
              <a:t>2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; </a:t>
            </a:r>
            <a:r>
              <a:rPr sz="2400" spc="-55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adial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&amp;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 ulna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400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ide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chemeClr val="bg1"/>
                </a:solidFill>
                <a:latin typeface="Calibri"/>
                <a:cs typeface="Calibri"/>
              </a:rPr>
              <a:t>f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chemeClr val="bg1"/>
                </a:solidFill>
                <a:latin typeface="Calibri"/>
                <a:cs typeface="Calibri"/>
              </a:rPr>
              <a:t>3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chemeClr val="bg1"/>
                </a:solidFill>
                <a:latin typeface="Calibri"/>
                <a:cs typeface="Calibri"/>
              </a:rPr>
              <a:t>4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812800" marR="1192530" lvl="1" indent="-342900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813435" algn="l"/>
              </a:tabLst>
            </a:pPr>
            <a:r>
              <a:rPr sz="2400" u="heavy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2400" u="heavy" spc="-10" dirty="0">
                <a:solidFill>
                  <a:schemeClr val="bg1"/>
                </a:solidFill>
                <a:latin typeface="Calibri"/>
                <a:cs typeface="Calibri"/>
              </a:rPr>
              <a:t>s</a:t>
            </a:r>
            <a:r>
              <a:rPr sz="2400" u="heavy" dirty="0">
                <a:solidFill>
                  <a:schemeClr val="bg1"/>
                </a:solidFill>
                <a:latin typeface="Calibri"/>
                <a:cs typeface="Calibri"/>
              </a:rPr>
              <a:t>ertion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: </a:t>
            </a:r>
            <a:r>
              <a:rPr sz="2400" spc="-15" dirty="0">
                <a:solidFill>
                  <a:schemeClr val="bg1"/>
                </a:solidFill>
                <a:latin typeface="Calibri"/>
                <a:cs typeface="Calibri"/>
              </a:rPr>
              <a:t>Ra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dia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l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 sid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e 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f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p</a:t>
            </a:r>
            <a:r>
              <a:rPr sz="2400" spc="-35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400" spc="-55" dirty="0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xi</a:t>
            </a:r>
            <a:r>
              <a:rPr sz="2400" spc="5" dirty="0">
                <a:solidFill>
                  <a:schemeClr val="bg1"/>
                </a:solidFill>
                <a:latin typeface="Calibri"/>
                <a:cs typeface="Calibri"/>
              </a:rPr>
              <a:t>m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al 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phalan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g</a:t>
            </a:r>
            <a:r>
              <a:rPr sz="2400" spc="-15" dirty="0">
                <a:solidFill>
                  <a:schemeClr val="bg1"/>
                </a:solidFill>
                <a:latin typeface="Calibri"/>
                <a:cs typeface="Calibri"/>
              </a:rPr>
              <a:t>es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2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-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5, 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45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2400" spc="10" dirty="0">
                <a:solidFill>
                  <a:schemeClr val="bg1"/>
                </a:solidFill>
                <a:latin typeface="Calibri"/>
                <a:cs typeface="Calibri"/>
              </a:rPr>
              <a:t>x</a:t>
            </a:r>
            <a:r>
              <a:rPr sz="2400" spc="-35" dirty="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ensor</a:t>
            </a:r>
            <a:r>
              <a:rPr sz="2400" spc="-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ho</a:t>
            </a:r>
            <a:r>
              <a:rPr sz="2400" spc="-15" dirty="0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d</a:t>
            </a:r>
          </a:p>
          <a:p>
            <a:pPr marL="810895" marR="560070" lvl="1" indent="-340995">
              <a:lnSpc>
                <a:spcPts val="3590"/>
              </a:lnSpc>
              <a:spcBef>
                <a:spcPts val="225"/>
              </a:spcBef>
              <a:buFont typeface="Arial"/>
              <a:buChar char="•"/>
              <a:tabLst>
                <a:tab pos="813435" algn="l"/>
              </a:tabLst>
            </a:pPr>
            <a:r>
              <a:rPr sz="2400" u="heavy" spc="-15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2400" u="heavy" spc="-10" dirty="0">
                <a:solidFill>
                  <a:schemeClr val="bg1"/>
                </a:solidFill>
                <a:latin typeface="Calibri"/>
                <a:cs typeface="Calibri"/>
              </a:rPr>
              <a:t>c</a:t>
            </a:r>
            <a:r>
              <a:rPr sz="2400" u="heavy" dirty="0">
                <a:solidFill>
                  <a:schemeClr val="bg1"/>
                </a:solidFill>
                <a:latin typeface="Calibri"/>
                <a:cs typeface="Calibri"/>
              </a:rPr>
              <a:t>tio</a:t>
            </a:r>
            <a:r>
              <a:rPr sz="2400" u="heavy" spc="-5" dirty="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:</a:t>
            </a:r>
            <a:r>
              <a:rPr sz="24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Fl</a:t>
            </a:r>
            <a:r>
              <a:rPr sz="2400" spc="-30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2400" spc="-60" dirty="0">
                <a:solidFill>
                  <a:schemeClr val="bg1"/>
                </a:solidFill>
                <a:latin typeface="Calibri"/>
                <a:cs typeface="Calibri"/>
              </a:rPr>
              <a:t>x</a:t>
            </a:r>
            <a:r>
              <a:rPr sz="2400" spc="-15" dirty="0">
                <a:solidFill>
                  <a:schemeClr val="bg1"/>
                </a:solidFill>
                <a:latin typeface="Calibri"/>
                <a:cs typeface="Calibri"/>
              </a:rPr>
              <a:t>es</a:t>
            </a:r>
            <a:r>
              <a:rPr sz="24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MC</a:t>
            </a:r>
            <a:r>
              <a:rPr sz="2400" spc="-55" dirty="0">
                <a:solidFill>
                  <a:schemeClr val="bg1"/>
                </a:solidFill>
                <a:latin typeface="Calibri"/>
                <a:cs typeface="Calibri"/>
              </a:rPr>
              <a:t>P</a:t>
            </a:r>
            <a:r>
              <a:rPr sz="2400" spc="-15" dirty="0">
                <a:solidFill>
                  <a:schemeClr val="bg1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,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2400" spc="10" dirty="0">
                <a:solidFill>
                  <a:schemeClr val="bg1"/>
                </a:solidFill>
                <a:latin typeface="Calibri"/>
                <a:cs typeface="Calibri"/>
              </a:rPr>
              <a:t>x</a:t>
            </a:r>
            <a:r>
              <a:rPr sz="2400" spc="-35" dirty="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ends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chemeClr val="bg1"/>
                </a:solidFill>
                <a:latin typeface="Calibri"/>
                <a:cs typeface="Calibri"/>
              </a:rPr>
              <a:t>P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sz="2400" spc="-55" dirty="0">
                <a:solidFill>
                  <a:schemeClr val="bg1"/>
                </a:solidFill>
                <a:latin typeface="Calibri"/>
                <a:cs typeface="Calibri"/>
              </a:rPr>
              <a:t>P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s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and 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DI</a:t>
            </a:r>
            <a:r>
              <a:rPr sz="2400" spc="-60" dirty="0">
                <a:solidFill>
                  <a:schemeClr val="bg1"/>
                </a:solidFill>
                <a:latin typeface="Calibri"/>
                <a:cs typeface="Calibri"/>
              </a:rPr>
              <a:t>P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s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chemeClr val="bg1"/>
                </a:solidFill>
                <a:latin typeface="Calibri"/>
                <a:cs typeface="Calibri"/>
              </a:rPr>
              <a:t>2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-</a:t>
            </a:r>
            <a:r>
              <a:rPr sz="2400" spc="-15" dirty="0">
                <a:solidFill>
                  <a:schemeClr val="bg1"/>
                </a:solidFill>
                <a:latin typeface="Calibri"/>
                <a:cs typeface="Calibri"/>
              </a:rPr>
              <a:t>5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812800" marR="537845" lvl="1" indent="-342900">
              <a:lnSpc>
                <a:spcPct val="100000"/>
              </a:lnSpc>
              <a:spcBef>
                <a:spcPts val="455"/>
              </a:spcBef>
              <a:buFont typeface="Arial"/>
              <a:buChar char="•"/>
              <a:tabLst>
                <a:tab pos="813435" algn="l"/>
              </a:tabLst>
            </a:pPr>
            <a:r>
              <a:rPr sz="2400" u="heavy" spc="-15" dirty="0">
                <a:solidFill>
                  <a:schemeClr val="bg1"/>
                </a:solidFill>
                <a:latin typeface="Calibri"/>
                <a:cs typeface="Calibri"/>
              </a:rPr>
              <a:t>Inne</a:t>
            </a:r>
            <a:r>
              <a:rPr sz="2400" u="heavy" spc="5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400" u="heavy" spc="-55" dirty="0">
                <a:solidFill>
                  <a:schemeClr val="bg1"/>
                </a:solidFill>
                <a:latin typeface="Calibri"/>
                <a:cs typeface="Calibri"/>
              </a:rPr>
              <a:t>v</a:t>
            </a:r>
            <a:r>
              <a:rPr sz="2400" u="heavy" spc="-25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2400" u="heavy" dirty="0">
                <a:solidFill>
                  <a:schemeClr val="bg1"/>
                </a:solidFill>
                <a:latin typeface="Calibri"/>
                <a:cs typeface="Calibri"/>
              </a:rPr>
              <a:t>tio</a:t>
            </a:r>
            <a:r>
              <a:rPr sz="2400" u="heavy" spc="-5" dirty="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: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 Median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ne</a:t>
            </a:r>
            <a:r>
              <a:rPr sz="2400" spc="20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400" spc="-45" dirty="0">
                <a:solidFill>
                  <a:schemeClr val="bg1"/>
                </a:solidFill>
                <a:latin typeface="Calibri"/>
                <a:cs typeface="Calibri"/>
              </a:rPr>
              <a:t>v</a:t>
            </a:r>
            <a:r>
              <a:rPr sz="2400" spc="-15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2400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(</a:t>
            </a:r>
            <a:r>
              <a:rPr sz="2400" spc="5" dirty="0">
                <a:solidFill>
                  <a:schemeClr val="bg1"/>
                </a:solidFill>
                <a:latin typeface="Calibri"/>
                <a:cs typeface="Calibri"/>
              </a:rPr>
              <a:t>1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-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2)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Ulnar 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ne</a:t>
            </a:r>
            <a:r>
              <a:rPr sz="2400" spc="20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400" spc="-45" dirty="0">
                <a:solidFill>
                  <a:schemeClr val="bg1"/>
                </a:solidFill>
                <a:latin typeface="Calibri"/>
                <a:cs typeface="Calibri"/>
              </a:rPr>
              <a:t>v</a:t>
            </a:r>
            <a:r>
              <a:rPr sz="2400" spc="-15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 (</a:t>
            </a:r>
            <a:r>
              <a:rPr sz="2400" spc="-15" dirty="0">
                <a:solidFill>
                  <a:schemeClr val="bg1"/>
                </a:solidFill>
                <a:latin typeface="Calibri"/>
                <a:cs typeface="Calibri"/>
              </a:rPr>
              <a:t>3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-4)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2C55453F-D91E-4FE6-A91F-BFEEC2311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6859" y="1055262"/>
            <a:ext cx="4792730" cy="5479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2"/>
          <p:cNvSpPr>
            <a:spLocks noGrp="1" noChangeArrowheads="1"/>
          </p:cNvSpPr>
          <p:nvPr>
            <p:ph type="title"/>
          </p:nvPr>
        </p:nvSpPr>
        <p:spPr>
          <a:xfrm>
            <a:off x="812800" y="152400"/>
            <a:ext cx="10972800" cy="884238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Hand </a:t>
            </a:r>
            <a:r>
              <a:rPr lang="en-US" dirty="0" err="1">
                <a:solidFill>
                  <a:srgbClr val="FFFF00"/>
                </a:solidFill>
              </a:rPr>
              <a:t>Intrinsics</a:t>
            </a:r>
            <a:r>
              <a:rPr lang="en-US" dirty="0">
                <a:solidFill>
                  <a:srgbClr val="FFFF00"/>
                </a:solidFill>
              </a:rPr>
              <a:t>: Interossei</a:t>
            </a:r>
          </a:p>
        </p:txBody>
      </p:sp>
      <p:sp>
        <p:nvSpPr>
          <p:cNvPr id="560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3199" y="838200"/>
            <a:ext cx="7803036" cy="30480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>
                <a:solidFill>
                  <a:schemeClr val="bg1"/>
                </a:solidFill>
              </a:rPr>
              <a:t>	(Dorsal and </a:t>
            </a:r>
            <a:r>
              <a:rPr lang="en-US" sz="2800" dirty="0" err="1">
                <a:solidFill>
                  <a:schemeClr val="bg1"/>
                </a:solidFill>
              </a:rPr>
              <a:t>Palmar</a:t>
            </a:r>
            <a:r>
              <a:rPr lang="en-US" sz="2800" dirty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With MCPs extended primarily </a:t>
            </a:r>
            <a:r>
              <a:rPr lang="en-US" sz="2800" dirty="0" err="1">
                <a:solidFill>
                  <a:schemeClr val="bg1"/>
                </a:solidFill>
              </a:rPr>
              <a:t>abd</a:t>
            </a:r>
            <a:r>
              <a:rPr lang="en-US" sz="2800" dirty="0">
                <a:solidFill>
                  <a:schemeClr val="bg1"/>
                </a:solidFill>
              </a:rPr>
              <a:t>/add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With MCPs flexed primarily MCP flexors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All ulnar innervated 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Contribute power to grip and pinch </a:t>
            </a:r>
          </a:p>
        </p:txBody>
      </p:sp>
      <p:pic>
        <p:nvPicPr>
          <p:cNvPr id="560132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755" y="1638300"/>
            <a:ext cx="4037045" cy="4495800"/>
          </a:xfrm>
        </p:spPr>
      </p:pic>
      <p:pic>
        <p:nvPicPr>
          <p:cNvPr id="560135" name="Picture 4" descr="pic 5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26" y="3657600"/>
            <a:ext cx="2736849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0136" name="Picture 4" descr="pic 5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501" y="3657600"/>
            <a:ext cx="284903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25834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519178"/>
            <a:ext cx="10515600" cy="1017457"/>
          </a:xfrm>
          <a:prstGeom prst="rect">
            <a:avLst/>
          </a:prstGeom>
        </p:spPr>
        <p:txBody>
          <a:bodyPr vert="horz" wrap="square" lIns="0" tIns="337057" rIns="0" bIns="0" rtlCol="0">
            <a:spAutoFit/>
          </a:bodyPr>
          <a:lstStyle/>
          <a:p>
            <a:pPr marL="250190">
              <a:lnSpc>
                <a:spcPct val="100000"/>
              </a:lnSpc>
            </a:pPr>
            <a:r>
              <a:rPr dirty="0">
                <a:solidFill>
                  <a:srgbClr val="FFFF00"/>
                </a:solidFill>
              </a:rPr>
              <a:t>Palm</a:t>
            </a:r>
            <a:r>
              <a:rPr spc="-5" dirty="0">
                <a:solidFill>
                  <a:srgbClr val="FFFF00"/>
                </a:solidFill>
              </a:rPr>
              <a:t> o</a:t>
            </a:r>
            <a:r>
              <a:rPr dirty="0">
                <a:solidFill>
                  <a:srgbClr val="FFFF00"/>
                </a:solidFill>
              </a:rPr>
              <a:t>f </a:t>
            </a:r>
            <a:r>
              <a:rPr spc="-5" dirty="0">
                <a:solidFill>
                  <a:srgbClr val="FFFF00"/>
                </a:solidFill>
              </a:rPr>
              <a:t>H</a:t>
            </a:r>
            <a:r>
              <a:rPr spc="5" dirty="0">
                <a:solidFill>
                  <a:srgbClr val="FFFF00"/>
                </a:solidFill>
              </a:rPr>
              <a:t>a</a:t>
            </a:r>
            <a:r>
              <a:rPr spc="-5" dirty="0">
                <a:solidFill>
                  <a:srgbClr val="FFFF00"/>
                </a:solidFill>
              </a:rPr>
              <a:t>nd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5376" y="1961765"/>
            <a:ext cx="7089775" cy="3344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69900" algn="l"/>
              </a:tabLst>
            </a:pPr>
            <a:r>
              <a:rPr sz="2600" spc="-90" dirty="0">
                <a:solidFill>
                  <a:schemeClr val="bg1"/>
                </a:solidFill>
                <a:latin typeface="Calibri"/>
                <a:cs typeface="Calibri"/>
              </a:rPr>
              <a:t>P</a:t>
            </a:r>
            <a:r>
              <a:rPr sz="2600" spc="-25" dirty="0">
                <a:solidFill>
                  <a:schemeClr val="bg1"/>
                </a:solidFill>
                <a:latin typeface="Calibri"/>
                <a:cs typeface="Calibri"/>
              </a:rPr>
              <a:t>al</a:t>
            </a:r>
            <a:r>
              <a:rPr sz="2600" spc="-35" dirty="0">
                <a:solidFill>
                  <a:schemeClr val="bg1"/>
                </a:solidFill>
                <a:latin typeface="Calibri"/>
                <a:cs typeface="Calibri"/>
              </a:rPr>
              <a:t>m</a:t>
            </a:r>
            <a:r>
              <a:rPr sz="2600" spc="-25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6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sz="2600" spc="-55" dirty="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2600" spc="-45" dirty="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sz="2600" spc="-25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2600" spc="-60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600" spc="-30" dirty="0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sz="2600" spc="-25" dirty="0">
                <a:solidFill>
                  <a:schemeClr val="bg1"/>
                </a:solidFill>
                <a:latin typeface="Calibri"/>
                <a:cs typeface="Calibri"/>
              </a:rPr>
              <a:t>sse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sz="26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–</a:t>
            </a:r>
            <a:r>
              <a:rPr sz="26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3</a:t>
            </a:r>
            <a:r>
              <a:rPr sz="2600" spc="-5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spc="-35" dirty="0">
                <a:solidFill>
                  <a:schemeClr val="bg1"/>
                </a:solidFill>
                <a:latin typeface="Calibri"/>
                <a:cs typeface="Calibri"/>
              </a:rPr>
              <a:t>m</a:t>
            </a:r>
            <a:r>
              <a:rPr sz="2600" spc="-25" dirty="0">
                <a:solidFill>
                  <a:schemeClr val="bg1"/>
                </a:solidFill>
                <a:latin typeface="Calibri"/>
                <a:cs typeface="Calibri"/>
              </a:rPr>
              <a:t>uscle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s</a:t>
            </a:r>
          </a:p>
          <a:p>
            <a:pPr marL="812800" lvl="1" indent="-342900">
              <a:lnSpc>
                <a:spcPct val="100000"/>
              </a:lnSpc>
              <a:spcBef>
                <a:spcPts val="715"/>
              </a:spcBef>
              <a:buFont typeface="Arial"/>
              <a:buChar char="•"/>
              <a:tabLst>
                <a:tab pos="812800" algn="l"/>
              </a:tabLst>
            </a:pPr>
            <a:r>
              <a:rPr sz="2400" u="heavy" spc="-5" dirty="0">
                <a:solidFill>
                  <a:schemeClr val="bg1"/>
                </a:solidFill>
                <a:latin typeface="Calibri"/>
                <a:cs typeface="Calibri"/>
              </a:rPr>
              <a:t>Origi</a:t>
            </a:r>
            <a:r>
              <a:rPr sz="2400" u="heavy" dirty="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: 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Shaft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s</a:t>
            </a:r>
            <a:r>
              <a:rPr sz="24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f </a:t>
            </a:r>
            <a:r>
              <a:rPr sz="2400" spc="-15" dirty="0">
                <a:solidFill>
                  <a:schemeClr val="bg1"/>
                </a:solidFill>
                <a:latin typeface="Calibri"/>
                <a:cs typeface="Calibri"/>
              </a:rPr>
              <a:t>me</a:t>
            </a:r>
            <a:r>
              <a:rPr sz="2400" spc="-45" dirty="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2400" spc="-35" dirty="0">
                <a:solidFill>
                  <a:schemeClr val="bg1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arpals</a:t>
            </a:r>
            <a:r>
              <a:rPr sz="24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2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,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chemeClr val="bg1"/>
                </a:solidFill>
                <a:latin typeface="Calibri"/>
                <a:cs typeface="Calibri"/>
              </a:rPr>
              <a:t>4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,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 &amp;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chemeClr val="bg1"/>
                </a:solidFill>
                <a:latin typeface="Calibri"/>
                <a:cs typeface="Calibri"/>
              </a:rPr>
              <a:t>5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812800" marR="11430" lvl="1" indent="-342900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812800" algn="l"/>
              </a:tabLst>
            </a:pPr>
            <a:r>
              <a:rPr sz="2400" u="heavy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2400" u="heavy" spc="-10" dirty="0">
                <a:solidFill>
                  <a:schemeClr val="bg1"/>
                </a:solidFill>
                <a:latin typeface="Calibri"/>
                <a:cs typeface="Calibri"/>
              </a:rPr>
              <a:t>s</a:t>
            </a:r>
            <a:r>
              <a:rPr sz="2400" u="heavy" dirty="0">
                <a:solidFill>
                  <a:schemeClr val="bg1"/>
                </a:solidFill>
                <a:latin typeface="Calibri"/>
                <a:cs typeface="Calibri"/>
              </a:rPr>
              <a:t>ertion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: </a:t>
            </a:r>
            <a:r>
              <a:rPr sz="2400" spc="-15" dirty="0">
                <a:solidFill>
                  <a:schemeClr val="bg1"/>
                </a:solidFill>
                <a:latin typeface="Calibri"/>
                <a:cs typeface="Calibri"/>
              </a:rPr>
              <a:t>Base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f </a:t>
            </a:r>
            <a:r>
              <a:rPr sz="2400" spc="-15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p</a:t>
            </a:r>
            <a:r>
              <a:rPr sz="2400" spc="-35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400" spc="-55" dirty="0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xi</a:t>
            </a:r>
            <a:r>
              <a:rPr sz="2400" spc="5" dirty="0">
                <a:solidFill>
                  <a:schemeClr val="bg1"/>
                </a:solidFill>
                <a:latin typeface="Calibri"/>
                <a:cs typeface="Calibri"/>
              </a:rPr>
              <a:t>m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al</a:t>
            </a:r>
            <a:r>
              <a:rPr sz="24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phala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x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and </a:t>
            </a:r>
            <a:r>
              <a:rPr sz="2400" spc="-35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2400" spc="10" dirty="0">
                <a:solidFill>
                  <a:schemeClr val="bg1"/>
                </a:solidFill>
                <a:latin typeface="Calibri"/>
                <a:cs typeface="Calibri"/>
              </a:rPr>
              <a:t>x</a:t>
            </a:r>
            <a:r>
              <a:rPr sz="2400" spc="-25" dirty="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ensor</a:t>
            </a:r>
            <a:r>
              <a:rPr sz="24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35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xpansi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f the</a:t>
            </a:r>
            <a:r>
              <a:rPr sz="2400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ulna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sid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e </a:t>
            </a:r>
            <a:r>
              <a:rPr sz="2400" spc="-15" dirty="0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f</a:t>
            </a:r>
            <a:r>
              <a:rPr sz="2400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digi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2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,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 and </a:t>
            </a:r>
            <a:r>
              <a:rPr sz="2400" spc="-55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adial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sid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e 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f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digit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s </a:t>
            </a:r>
            <a:r>
              <a:rPr sz="2400" spc="-15" dirty="0">
                <a:solidFill>
                  <a:schemeClr val="bg1"/>
                </a:solidFill>
                <a:latin typeface="Calibri"/>
                <a:cs typeface="Calibri"/>
              </a:rPr>
              <a:t>4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&amp;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chemeClr val="bg1"/>
                </a:solidFill>
                <a:latin typeface="Calibri"/>
                <a:cs typeface="Calibri"/>
              </a:rPr>
              <a:t>5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812800" lvl="1" indent="-342900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812800" algn="l"/>
              </a:tabLst>
            </a:pPr>
            <a:r>
              <a:rPr sz="2400" u="heavy" spc="-15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2400" u="heavy" spc="-10" dirty="0">
                <a:solidFill>
                  <a:schemeClr val="bg1"/>
                </a:solidFill>
                <a:latin typeface="Calibri"/>
                <a:cs typeface="Calibri"/>
              </a:rPr>
              <a:t>c</a:t>
            </a:r>
            <a:r>
              <a:rPr sz="2400" u="heavy" dirty="0">
                <a:solidFill>
                  <a:schemeClr val="bg1"/>
                </a:solidFill>
                <a:latin typeface="Calibri"/>
                <a:cs typeface="Calibri"/>
              </a:rPr>
              <a:t>tio</a:t>
            </a:r>
            <a:r>
              <a:rPr sz="2400" u="heavy" spc="-5" dirty="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:</a:t>
            </a:r>
            <a:r>
              <a:rPr sz="24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ADDucts</a:t>
            </a:r>
            <a:r>
              <a:rPr sz="24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fin</a:t>
            </a:r>
            <a:r>
              <a:rPr sz="2400" spc="-25" dirty="0">
                <a:solidFill>
                  <a:schemeClr val="bg1"/>
                </a:solidFill>
                <a:latin typeface="Calibri"/>
                <a:cs typeface="Calibri"/>
              </a:rPr>
              <a:t>g</a:t>
            </a:r>
            <a:r>
              <a:rPr sz="2400" spc="-15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2400" spc="-40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; 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Fl</a:t>
            </a:r>
            <a:r>
              <a:rPr sz="2400" spc="-30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2400" spc="-60" dirty="0">
                <a:solidFill>
                  <a:schemeClr val="bg1"/>
                </a:solidFill>
                <a:latin typeface="Calibri"/>
                <a:cs typeface="Calibri"/>
              </a:rPr>
              <a:t>x</a:t>
            </a:r>
            <a:r>
              <a:rPr sz="2400" spc="-15" dirty="0">
                <a:solidFill>
                  <a:schemeClr val="bg1"/>
                </a:solidFill>
                <a:latin typeface="Calibri"/>
                <a:cs typeface="Calibri"/>
              </a:rPr>
              <a:t>es 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MC</a:t>
            </a:r>
            <a:r>
              <a:rPr sz="2400" spc="-55" dirty="0">
                <a:solidFill>
                  <a:schemeClr val="bg1"/>
                </a:solidFill>
                <a:latin typeface="Calibri"/>
                <a:cs typeface="Calibri"/>
              </a:rPr>
              <a:t>P</a:t>
            </a:r>
            <a:r>
              <a:rPr sz="2400" spc="-15" dirty="0">
                <a:solidFill>
                  <a:schemeClr val="bg1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,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2400" spc="10" dirty="0">
                <a:solidFill>
                  <a:schemeClr val="bg1"/>
                </a:solidFill>
                <a:latin typeface="Calibri"/>
                <a:cs typeface="Calibri"/>
              </a:rPr>
              <a:t>x</a:t>
            </a:r>
            <a:r>
              <a:rPr sz="2400" spc="-35" dirty="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ends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chemeClr val="bg1"/>
                </a:solidFill>
                <a:latin typeface="Calibri"/>
                <a:cs typeface="Calibri"/>
              </a:rPr>
              <a:t>P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sz="2400" spc="-55" dirty="0">
                <a:solidFill>
                  <a:schemeClr val="bg1"/>
                </a:solidFill>
                <a:latin typeface="Calibri"/>
                <a:cs typeface="Calibri"/>
              </a:rPr>
              <a:t>P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s</a:t>
            </a:r>
          </a:p>
          <a:p>
            <a:pPr marL="812165">
              <a:lnSpc>
                <a:spcPct val="100000"/>
              </a:lnSpc>
            </a:pP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 DI</a:t>
            </a:r>
            <a:r>
              <a:rPr sz="2400" spc="-50" dirty="0">
                <a:solidFill>
                  <a:schemeClr val="bg1"/>
                </a:solidFill>
                <a:latin typeface="Calibri"/>
                <a:cs typeface="Calibri"/>
              </a:rPr>
              <a:t>P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s </a:t>
            </a:r>
            <a:r>
              <a:rPr sz="2400" spc="-15" dirty="0">
                <a:solidFill>
                  <a:schemeClr val="bg1"/>
                </a:solidFill>
                <a:latin typeface="Calibri"/>
                <a:cs typeface="Calibri"/>
              </a:rPr>
              <a:t>2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,4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,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5</a:t>
            </a:r>
          </a:p>
          <a:p>
            <a:pPr marL="812800" lvl="1" indent="-342900">
              <a:lnSpc>
                <a:spcPct val="100000"/>
              </a:lnSpc>
              <a:spcBef>
                <a:spcPts val="705"/>
              </a:spcBef>
              <a:buFont typeface="Arial"/>
              <a:buChar char="•"/>
              <a:tabLst>
                <a:tab pos="812800" algn="l"/>
              </a:tabLst>
            </a:pPr>
            <a:r>
              <a:rPr sz="2400" u="heavy" spc="-15" dirty="0">
                <a:solidFill>
                  <a:schemeClr val="bg1"/>
                </a:solidFill>
                <a:latin typeface="Calibri"/>
                <a:cs typeface="Calibri"/>
              </a:rPr>
              <a:t>Inne</a:t>
            </a:r>
            <a:r>
              <a:rPr sz="2400" u="heavy" spc="5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400" u="heavy" spc="-55" dirty="0">
                <a:solidFill>
                  <a:schemeClr val="bg1"/>
                </a:solidFill>
                <a:latin typeface="Calibri"/>
                <a:cs typeface="Calibri"/>
              </a:rPr>
              <a:t>v</a:t>
            </a:r>
            <a:r>
              <a:rPr sz="2400" u="heavy" spc="-25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2400" u="heavy" dirty="0">
                <a:solidFill>
                  <a:schemeClr val="bg1"/>
                </a:solidFill>
                <a:latin typeface="Calibri"/>
                <a:cs typeface="Calibri"/>
              </a:rPr>
              <a:t>tio</a:t>
            </a:r>
            <a:r>
              <a:rPr sz="2400" u="heavy" spc="-5" dirty="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: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 Ulnar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chemeClr val="bg1"/>
                </a:solidFill>
                <a:latin typeface="Calibri"/>
                <a:cs typeface="Calibri"/>
              </a:rPr>
              <a:t>Ne</a:t>
            </a:r>
            <a:r>
              <a:rPr sz="2400" spc="15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400" spc="-45" dirty="0">
                <a:solidFill>
                  <a:schemeClr val="bg1"/>
                </a:solidFill>
                <a:latin typeface="Calibri"/>
                <a:cs typeface="Calibri"/>
              </a:rPr>
              <a:t>v</a:t>
            </a:r>
            <a:r>
              <a:rPr sz="2400" spc="-15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0856" y="1539887"/>
            <a:ext cx="3651630" cy="48127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152400"/>
            <a:ext cx="109728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FFFF00"/>
                </a:solidFill>
              </a:rPr>
              <a:t>The Hand: Complex Motor Tasks, </a:t>
            </a:r>
            <a:br>
              <a:rPr lang="en-US" sz="3200" b="1" dirty="0">
                <a:solidFill>
                  <a:srgbClr val="FFFF00"/>
                </a:solidFill>
              </a:rPr>
            </a:br>
            <a:r>
              <a:rPr lang="en-US" sz="3200" b="1" dirty="0">
                <a:solidFill>
                  <a:srgbClr val="FFFF00"/>
                </a:solidFill>
              </a:rPr>
              <a:t>Interaction/Perception with Environment</a:t>
            </a:r>
            <a:r>
              <a:rPr lang="en-US" sz="4000" b="1" dirty="0">
                <a:solidFill>
                  <a:srgbClr val="FFFF00"/>
                </a:solidFill>
              </a:rPr>
              <a:t>  </a:t>
            </a:r>
          </a:p>
        </p:txBody>
      </p:sp>
      <p:pic>
        <p:nvPicPr>
          <p:cNvPr id="466948" name="Picture 4" descr="homoncul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075" y="1454891"/>
            <a:ext cx="6501632" cy="486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f008-001-A0398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6125" y="830083"/>
            <a:ext cx="3114675" cy="565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88766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519178"/>
            <a:ext cx="10515600" cy="1017457"/>
          </a:xfrm>
          <a:prstGeom prst="rect">
            <a:avLst/>
          </a:prstGeom>
        </p:spPr>
        <p:txBody>
          <a:bodyPr vert="horz" wrap="square" lIns="0" tIns="337057" rIns="0" bIns="0" rtlCol="0">
            <a:spAutoFit/>
          </a:bodyPr>
          <a:lstStyle/>
          <a:p>
            <a:pPr marL="250190">
              <a:lnSpc>
                <a:spcPct val="100000"/>
              </a:lnSpc>
            </a:pPr>
            <a:r>
              <a:rPr dirty="0">
                <a:solidFill>
                  <a:srgbClr val="FFFF00"/>
                </a:solidFill>
              </a:rPr>
              <a:t>Palm</a:t>
            </a:r>
            <a:r>
              <a:rPr spc="-5" dirty="0">
                <a:solidFill>
                  <a:srgbClr val="FFFF00"/>
                </a:solidFill>
              </a:rPr>
              <a:t> o</a:t>
            </a:r>
            <a:r>
              <a:rPr dirty="0">
                <a:solidFill>
                  <a:srgbClr val="FFFF00"/>
                </a:solidFill>
              </a:rPr>
              <a:t>f </a:t>
            </a:r>
            <a:r>
              <a:rPr spc="-5" dirty="0">
                <a:solidFill>
                  <a:srgbClr val="FFFF00"/>
                </a:solidFill>
              </a:rPr>
              <a:t>H</a:t>
            </a:r>
            <a:r>
              <a:rPr spc="5" dirty="0">
                <a:solidFill>
                  <a:srgbClr val="FFFF00"/>
                </a:solidFill>
              </a:rPr>
              <a:t>a</a:t>
            </a:r>
            <a:r>
              <a:rPr spc="-5" dirty="0">
                <a:solidFill>
                  <a:srgbClr val="FFFF00"/>
                </a:solidFill>
              </a:rPr>
              <a:t>nd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3270" y="1925716"/>
            <a:ext cx="7311390" cy="37138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69900" algn="l"/>
              </a:tabLst>
            </a:pPr>
            <a:r>
              <a:rPr sz="2600" spc="-20" dirty="0">
                <a:solidFill>
                  <a:schemeClr val="bg1"/>
                </a:solidFill>
                <a:latin typeface="Calibri"/>
                <a:cs typeface="Calibri"/>
              </a:rPr>
              <a:t>D</a:t>
            </a:r>
            <a:r>
              <a:rPr sz="2600" spc="-30" dirty="0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sz="2600" spc="-70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600" spc="-25" dirty="0">
                <a:solidFill>
                  <a:schemeClr val="bg1"/>
                </a:solidFill>
                <a:latin typeface="Calibri"/>
                <a:cs typeface="Calibri"/>
              </a:rPr>
              <a:t>sa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l</a:t>
            </a:r>
            <a:r>
              <a:rPr sz="26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sz="2600" spc="-50" dirty="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2600" spc="-45" dirty="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sz="2600" spc="-25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2600" spc="-60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600" spc="-30" dirty="0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sz="2600" spc="-25" dirty="0">
                <a:solidFill>
                  <a:schemeClr val="bg1"/>
                </a:solidFill>
                <a:latin typeface="Calibri"/>
                <a:cs typeface="Calibri"/>
              </a:rPr>
              <a:t>sse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sz="26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–</a:t>
            </a:r>
            <a:r>
              <a:rPr sz="2600" spc="-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4</a:t>
            </a:r>
            <a:r>
              <a:rPr sz="2600" spc="-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600" spc="-30" dirty="0">
                <a:solidFill>
                  <a:schemeClr val="bg1"/>
                </a:solidFill>
                <a:latin typeface="Calibri"/>
                <a:cs typeface="Calibri"/>
              </a:rPr>
              <a:t>m</a:t>
            </a:r>
            <a:r>
              <a:rPr sz="2600" spc="-25" dirty="0">
                <a:solidFill>
                  <a:schemeClr val="bg1"/>
                </a:solidFill>
                <a:latin typeface="Calibri"/>
                <a:cs typeface="Calibri"/>
              </a:rPr>
              <a:t>uscle</a:t>
            </a:r>
            <a:r>
              <a:rPr sz="2600" dirty="0">
                <a:solidFill>
                  <a:schemeClr val="bg1"/>
                </a:solidFill>
                <a:latin typeface="Calibri"/>
                <a:cs typeface="Calibri"/>
              </a:rPr>
              <a:t>s</a:t>
            </a:r>
          </a:p>
          <a:p>
            <a:pPr marL="812800" lvl="1" indent="-342900">
              <a:lnSpc>
                <a:spcPct val="100000"/>
              </a:lnSpc>
              <a:spcBef>
                <a:spcPts val="715"/>
              </a:spcBef>
              <a:buFont typeface="Arial"/>
              <a:buChar char="•"/>
              <a:tabLst>
                <a:tab pos="812800" algn="l"/>
              </a:tabLst>
            </a:pPr>
            <a:r>
              <a:rPr sz="2400" u="heavy" spc="-5" dirty="0">
                <a:solidFill>
                  <a:schemeClr val="bg1"/>
                </a:solidFill>
                <a:latin typeface="Calibri"/>
                <a:cs typeface="Calibri"/>
              </a:rPr>
              <a:t>Origi</a:t>
            </a:r>
            <a:r>
              <a:rPr sz="2400" u="heavy" dirty="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: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Adja</a:t>
            </a:r>
            <a:r>
              <a:rPr sz="2400" spc="-15" dirty="0">
                <a:solidFill>
                  <a:schemeClr val="bg1"/>
                </a:solidFill>
                <a:latin typeface="Calibri"/>
                <a:cs typeface="Calibri"/>
              </a:rPr>
              <a:t>c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2400" spc="-25" dirty="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sz="24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me</a:t>
            </a:r>
            <a:r>
              <a:rPr sz="2400" spc="-40" dirty="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2400" spc="-35" dirty="0">
                <a:solidFill>
                  <a:schemeClr val="bg1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arpal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sh</a:t>
            </a:r>
            <a:r>
              <a:rPr sz="2400" spc="-15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ft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s </a:t>
            </a:r>
            <a:r>
              <a:rPr sz="2400" spc="-15" dirty="0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f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chemeClr val="bg1"/>
                </a:solidFill>
                <a:latin typeface="Calibri"/>
                <a:cs typeface="Calibri"/>
              </a:rPr>
              <a:t>1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-</a:t>
            </a:r>
            <a:r>
              <a:rPr sz="2400" spc="-15" dirty="0">
                <a:solidFill>
                  <a:schemeClr val="bg1"/>
                </a:solidFill>
                <a:latin typeface="Calibri"/>
                <a:cs typeface="Calibri"/>
              </a:rPr>
              <a:t>5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812800" marR="5080" lvl="1" indent="-342900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812800" algn="l"/>
              </a:tabLst>
            </a:pPr>
            <a:r>
              <a:rPr sz="2400" u="heavy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2400" u="heavy" spc="-15" dirty="0">
                <a:solidFill>
                  <a:schemeClr val="bg1"/>
                </a:solidFill>
                <a:latin typeface="Calibri"/>
                <a:cs typeface="Calibri"/>
              </a:rPr>
              <a:t>s</a:t>
            </a:r>
            <a:r>
              <a:rPr sz="2400" u="heavy" dirty="0">
                <a:solidFill>
                  <a:schemeClr val="bg1"/>
                </a:solidFill>
                <a:latin typeface="Calibri"/>
                <a:cs typeface="Calibri"/>
              </a:rPr>
              <a:t>ertio</a:t>
            </a:r>
            <a:r>
              <a:rPr sz="2400" u="heavy" spc="-10" dirty="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: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Base</a:t>
            </a:r>
            <a:r>
              <a:rPr sz="24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f the</a:t>
            </a:r>
            <a:r>
              <a:rPr sz="24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p</a:t>
            </a:r>
            <a:r>
              <a:rPr sz="2400" spc="-40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400" spc="-60" dirty="0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xima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l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phala</a:t>
            </a:r>
            <a:r>
              <a:rPr sz="2400" spc="-25" dirty="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x and </a:t>
            </a:r>
            <a:r>
              <a:rPr sz="2400" spc="-50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2400" spc="10" dirty="0">
                <a:solidFill>
                  <a:schemeClr val="bg1"/>
                </a:solidFill>
                <a:latin typeface="Calibri"/>
                <a:cs typeface="Calibri"/>
              </a:rPr>
              <a:t>x</a:t>
            </a:r>
            <a:r>
              <a:rPr sz="2400" spc="-35" dirty="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ensor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xp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nsi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2400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55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adial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sid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2400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f </a:t>
            </a:r>
            <a:r>
              <a:rPr sz="2400" spc="-15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chemeClr val="bg1"/>
                </a:solidFill>
                <a:latin typeface="Calibri"/>
                <a:cs typeface="Calibri"/>
              </a:rPr>
              <a:t>2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d 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digit, </a:t>
            </a:r>
            <a:r>
              <a:rPr sz="2400" spc="-55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adial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&amp;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ulna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400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side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s 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f</a:t>
            </a:r>
            <a:r>
              <a:rPr sz="2400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chemeClr val="bg1"/>
                </a:solidFill>
                <a:latin typeface="Calibri"/>
                <a:cs typeface="Calibri"/>
              </a:rPr>
              <a:t>3</a:t>
            </a:r>
            <a:r>
              <a:rPr sz="2400" spc="-50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d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 digit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,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and 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ulna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400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sid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e 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of </a:t>
            </a:r>
            <a:r>
              <a:rPr sz="2400" spc="-15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4th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digit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812800" marR="249554" lvl="1" indent="-342900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812800" algn="l"/>
              </a:tabLst>
            </a:pPr>
            <a:r>
              <a:rPr sz="2400" u="heavy" spc="-15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2400" u="heavy" spc="-10" dirty="0">
                <a:solidFill>
                  <a:schemeClr val="bg1"/>
                </a:solidFill>
                <a:latin typeface="Calibri"/>
                <a:cs typeface="Calibri"/>
              </a:rPr>
              <a:t>c</a:t>
            </a:r>
            <a:r>
              <a:rPr sz="2400" u="heavy" dirty="0">
                <a:solidFill>
                  <a:schemeClr val="bg1"/>
                </a:solidFill>
                <a:latin typeface="Calibri"/>
                <a:cs typeface="Calibri"/>
              </a:rPr>
              <a:t>tio</a:t>
            </a:r>
            <a:r>
              <a:rPr sz="2400" u="heavy" spc="-5" dirty="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:</a:t>
            </a:r>
            <a:r>
              <a:rPr sz="240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ABDucts</a:t>
            </a:r>
            <a:r>
              <a:rPr sz="24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fin</a:t>
            </a:r>
            <a:r>
              <a:rPr sz="2400" spc="-25" dirty="0">
                <a:solidFill>
                  <a:schemeClr val="bg1"/>
                </a:solidFill>
                <a:latin typeface="Calibri"/>
                <a:cs typeface="Calibri"/>
              </a:rPr>
              <a:t>g</a:t>
            </a:r>
            <a:r>
              <a:rPr sz="2400" spc="-15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2400" spc="-40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chemeClr val="bg1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;</a:t>
            </a:r>
            <a:r>
              <a:rPr sz="2400" spc="-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Fl</a:t>
            </a:r>
            <a:r>
              <a:rPr sz="2400" spc="-30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2400" spc="-60" dirty="0">
                <a:solidFill>
                  <a:schemeClr val="bg1"/>
                </a:solidFill>
                <a:latin typeface="Calibri"/>
                <a:cs typeface="Calibri"/>
              </a:rPr>
              <a:t>x</a:t>
            </a:r>
            <a:r>
              <a:rPr sz="2400" spc="-15" dirty="0">
                <a:solidFill>
                  <a:schemeClr val="bg1"/>
                </a:solidFill>
                <a:latin typeface="Calibri"/>
                <a:cs typeface="Calibri"/>
              </a:rPr>
              <a:t>es</a:t>
            </a:r>
            <a:r>
              <a:rPr sz="240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MC</a:t>
            </a:r>
            <a:r>
              <a:rPr sz="2400" spc="-55" dirty="0">
                <a:solidFill>
                  <a:schemeClr val="bg1"/>
                </a:solidFill>
                <a:latin typeface="Calibri"/>
                <a:cs typeface="Calibri"/>
              </a:rPr>
              <a:t>P</a:t>
            </a:r>
            <a:r>
              <a:rPr sz="2400" spc="-15" dirty="0">
                <a:solidFill>
                  <a:schemeClr val="bg1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,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2400" spc="10" dirty="0">
                <a:solidFill>
                  <a:schemeClr val="bg1"/>
                </a:solidFill>
                <a:latin typeface="Calibri"/>
                <a:cs typeface="Calibri"/>
              </a:rPr>
              <a:t>x</a:t>
            </a:r>
            <a:r>
              <a:rPr sz="2400" spc="-35" dirty="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ends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chemeClr val="bg1"/>
                </a:solidFill>
                <a:latin typeface="Calibri"/>
                <a:cs typeface="Calibri"/>
              </a:rPr>
              <a:t>P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sz="2400" spc="-55" dirty="0">
                <a:solidFill>
                  <a:schemeClr val="bg1"/>
                </a:solidFill>
                <a:latin typeface="Calibri"/>
                <a:cs typeface="Calibri"/>
              </a:rPr>
              <a:t>P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s and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DI</a:t>
            </a:r>
            <a:r>
              <a:rPr sz="2400" spc="-60" dirty="0">
                <a:solidFill>
                  <a:schemeClr val="bg1"/>
                </a:solidFill>
                <a:latin typeface="Calibri"/>
                <a:cs typeface="Calibri"/>
              </a:rPr>
              <a:t>P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s</a:t>
            </a:r>
            <a:r>
              <a:rPr sz="24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chemeClr val="bg1"/>
                </a:solidFill>
                <a:latin typeface="Calibri"/>
                <a:cs typeface="Calibri"/>
              </a:rPr>
              <a:t>2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-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chemeClr val="bg1"/>
                </a:solidFill>
                <a:latin typeface="Calibri"/>
                <a:cs typeface="Calibri"/>
              </a:rPr>
              <a:t>4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812800" lvl="1" indent="-342900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812800" algn="l"/>
              </a:tabLst>
            </a:pPr>
            <a:r>
              <a:rPr sz="2400" u="heavy" spc="-15" dirty="0">
                <a:solidFill>
                  <a:schemeClr val="bg1"/>
                </a:solidFill>
                <a:latin typeface="Calibri"/>
                <a:cs typeface="Calibri"/>
              </a:rPr>
              <a:t>Inne</a:t>
            </a:r>
            <a:r>
              <a:rPr sz="2400" u="heavy" spc="5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400" u="heavy" spc="-55" dirty="0">
                <a:solidFill>
                  <a:schemeClr val="bg1"/>
                </a:solidFill>
                <a:latin typeface="Calibri"/>
                <a:cs typeface="Calibri"/>
              </a:rPr>
              <a:t>v</a:t>
            </a:r>
            <a:r>
              <a:rPr sz="2400" u="heavy" spc="-25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2400" u="heavy" dirty="0">
                <a:solidFill>
                  <a:schemeClr val="bg1"/>
                </a:solidFill>
                <a:latin typeface="Calibri"/>
                <a:cs typeface="Calibri"/>
              </a:rPr>
              <a:t>tio</a:t>
            </a:r>
            <a:r>
              <a:rPr sz="2400" u="heavy" spc="-5" dirty="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2400" spc="-10" dirty="0">
                <a:solidFill>
                  <a:schemeClr val="bg1"/>
                </a:solidFill>
                <a:latin typeface="Calibri"/>
                <a:cs typeface="Calibri"/>
              </a:rPr>
              <a:t>:</a:t>
            </a:r>
            <a:r>
              <a:rPr sz="2400" dirty="0">
                <a:solidFill>
                  <a:schemeClr val="bg1"/>
                </a:solidFill>
                <a:latin typeface="Calibri"/>
                <a:cs typeface="Calibri"/>
              </a:rPr>
              <a:t> Ulnar</a:t>
            </a:r>
            <a:r>
              <a:rPr sz="2400" spc="-20" dirty="0">
                <a:solidFill>
                  <a:schemeClr val="bg1"/>
                </a:solidFill>
                <a:latin typeface="Calibri"/>
                <a:cs typeface="Calibri"/>
              </a:rPr>
              <a:t> ne</a:t>
            </a:r>
            <a:r>
              <a:rPr sz="2400" spc="20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400" spc="-45" dirty="0">
                <a:solidFill>
                  <a:schemeClr val="bg1"/>
                </a:solidFill>
                <a:latin typeface="Calibri"/>
                <a:cs typeface="Calibri"/>
              </a:rPr>
              <a:t>v</a:t>
            </a:r>
            <a:r>
              <a:rPr sz="2400" spc="-15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16082" y="1033771"/>
            <a:ext cx="3329559" cy="46057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8436" name="Picture 4" descr="Interosse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14400"/>
            <a:ext cx="10972800" cy="513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14179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862" y="6561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Forces in Key Pinch: </a:t>
            </a:r>
            <a:r>
              <a:rPr lang="en-US" sz="3600" dirty="0">
                <a:solidFill>
                  <a:schemeClr val="bg1"/>
                </a:solidFill>
              </a:rPr>
              <a:t>Thumb </a:t>
            </a:r>
            <a:r>
              <a:rPr lang="en-US" sz="3600" dirty="0" err="1">
                <a:solidFill>
                  <a:schemeClr val="bg1"/>
                </a:solidFill>
              </a:rPr>
              <a:t>Flx</a:t>
            </a:r>
            <a:r>
              <a:rPr lang="en-US" sz="3600" dirty="0">
                <a:solidFill>
                  <a:schemeClr val="bg1"/>
                </a:solidFill>
              </a:rPr>
              <a:t>/</a:t>
            </a:r>
            <a:r>
              <a:rPr lang="en-US" sz="3600" dirty="0" err="1">
                <a:solidFill>
                  <a:schemeClr val="bg1"/>
                </a:solidFill>
              </a:rPr>
              <a:t>Opp</a:t>
            </a:r>
            <a:r>
              <a:rPr lang="en-US" sz="3600" dirty="0">
                <a:solidFill>
                  <a:schemeClr val="bg1"/>
                </a:solidFill>
              </a:rPr>
              <a:t> Opposed by 1st DI </a:t>
            </a:r>
          </a:p>
        </p:txBody>
      </p:sp>
      <p:pic>
        <p:nvPicPr>
          <p:cNvPr id="4" name="Picture 4" descr="f008-065-A03989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96179" y="1257308"/>
            <a:ext cx="3648241" cy="5292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f008-066-A0398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7962" y="1257308"/>
            <a:ext cx="4903176" cy="5292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26924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495009" y="-312481"/>
            <a:ext cx="10515600" cy="1089298"/>
          </a:xfrm>
          <a:prstGeom prst="rect">
            <a:avLst/>
          </a:prstGeom>
        </p:spPr>
        <p:txBody>
          <a:bodyPr vert="horz" wrap="square" lIns="0" tIns="408203" rIns="0" bIns="0" rtlCol="0">
            <a:spAutoFit/>
          </a:bodyPr>
          <a:lstStyle/>
          <a:p>
            <a:pPr marL="698500">
              <a:lnSpc>
                <a:spcPct val="100000"/>
              </a:lnSpc>
            </a:pPr>
            <a:r>
              <a:rPr lang="en-US" dirty="0">
                <a:solidFill>
                  <a:srgbClr val="FFFF00"/>
                </a:solidFill>
              </a:rPr>
              <a:t>Intrinsic </a:t>
            </a:r>
            <a:r>
              <a:rPr dirty="0">
                <a:solidFill>
                  <a:srgbClr val="FFFF00"/>
                </a:solidFill>
              </a:rPr>
              <a:t>M</a:t>
            </a:r>
            <a:r>
              <a:rPr spc="5" dirty="0">
                <a:solidFill>
                  <a:srgbClr val="FFFF00"/>
                </a:solidFill>
              </a:rPr>
              <a:t>u</a:t>
            </a:r>
            <a:r>
              <a:rPr spc="-5" dirty="0">
                <a:solidFill>
                  <a:srgbClr val="FFFF00"/>
                </a:solidFill>
              </a:rPr>
              <a:t>scles</a:t>
            </a:r>
          </a:p>
        </p:txBody>
      </p:sp>
      <p:sp>
        <p:nvSpPr>
          <p:cNvPr id="3" name="object 3"/>
          <p:cNvSpPr/>
          <p:nvPr/>
        </p:nvSpPr>
        <p:spPr>
          <a:xfrm>
            <a:off x="8220075" y="1016121"/>
            <a:ext cx="3971925" cy="4476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4766" y="936675"/>
            <a:ext cx="5476240" cy="44935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3200" dirty="0">
                <a:solidFill>
                  <a:schemeClr val="bg1"/>
                </a:solidFill>
                <a:latin typeface="Calibri"/>
                <a:cs typeface="Calibri"/>
              </a:rPr>
              <a:t>The 3 “i</a:t>
            </a:r>
            <a:r>
              <a:rPr sz="3200" spc="-30" dirty="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3200" dirty="0">
                <a:solidFill>
                  <a:schemeClr val="bg1"/>
                </a:solidFill>
                <a:latin typeface="Calibri"/>
                <a:cs typeface="Calibri"/>
              </a:rPr>
              <a:t>tr</a:t>
            </a:r>
            <a:r>
              <a:rPr sz="3200" spc="-15" dirty="0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sz="3200" dirty="0">
                <a:solidFill>
                  <a:schemeClr val="bg1"/>
                </a:solidFill>
                <a:latin typeface="Calibri"/>
                <a:cs typeface="Calibri"/>
              </a:rPr>
              <a:t>ns</a:t>
            </a:r>
            <a:r>
              <a:rPr sz="3200" spc="-15" dirty="0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sz="3200" dirty="0">
                <a:solidFill>
                  <a:schemeClr val="bg1"/>
                </a:solidFill>
                <a:latin typeface="Calibri"/>
                <a:cs typeface="Calibri"/>
              </a:rPr>
              <a:t>c”</a:t>
            </a:r>
            <a:r>
              <a:rPr sz="3200" spc="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chemeClr val="bg1"/>
                </a:solidFill>
                <a:latin typeface="Calibri"/>
                <a:cs typeface="Calibri"/>
              </a:rPr>
              <a:t>hand</a:t>
            </a:r>
            <a:r>
              <a:rPr sz="3200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chemeClr val="bg1"/>
                </a:solidFill>
                <a:latin typeface="Calibri"/>
                <a:cs typeface="Calibri"/>
              </a:rPr>
              <a:t>mu</a:t>
            </a:r>
            <a:r>
              <a:rPr sz="3200" spc="-10" dirty="0">
                <a:solidFill>
                  <a:schemeClr val="bg1"/>
                </a:solidFill>
                <a:latin typeface="Calibri"/>
                <a:cs typeface="Calibri"/>
              </a:rPr>
              <a:t>s</a:t>
            </a:r>
            <a:r>
              <a:rPr sz="3200" dirty="0">
                <a:solidFill>
                  <a:schemeClr val="bg1"/>
                </a:solidFill>
                <a:latin typeface="Calibri"/>
                <a:cs typeface="Calibri"/>
              </a:rPr>
              <a:t>cle g</a:t>
            </a:r>
            <a:r>
              <a:rPr sz="3200" spc="-50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3200" spc="-5" dirty="0">
                <a:solidFill>
                  <a:schemeClr val="bg1"/>
                </a:solidFill>
                <a:latin typeface="Calibri"/>
                <a:cs typeface="Calibri"/>
              </a:rPr>
              <a:t>ou</a:t>
            </a:r>
            <a:r>
              <a:rPr sz="3200" spc="-15" dirty="0">
                <a:solidFill>
                  <a:schemeClr val="bg1"/>
                </a:solidFill>
                <a:latin typeface="Calibri"/>
                <a:cs typeface="Calibri"/>
              </a:rPr>
              <a:t>p</a:t>
            </a:r>
            <a:r>
              <a:rPr sz="3200" dirty="0">
                <a:solidFill>
                  <a:schemeClr val="bg1"/>
                </a:solidFill>
                <a:latin typeface="Calibri"/>
                <a:cs typeface="Calibri"/>
              </a:rPr>
              <a:t>s (lu</a:t>
            </a:r>
            <a:r>
              <a:rPr sz="3200" spc="-15" dirty="0">
                <a:solidFill>
                  <a:schemeClr val="bg1"/>
                </a:solidFill>
                <a:latin typeface="Calibri"/>
                <a:cs typeface="Calibri"/>
              </a:rPr>
              <a:t>m</a:t>
            </a:r>
            <a:r>
              <a:rPr sz="3200" spc="-5" dirty="0">
                <a:solidFill>
                  <a:schemeClr val="bg1"/>
                </a:solidFill>
                <a:latin typeface="Calibri"/>
                <a:cs typeface="Calibri"/>
              </a:rPr>
              <a:t>bri</a:t>
            </a:r>
            <a:r>
              <a:rPr sz="3200" spc="-30" dirty="0">
                <a:solidFill>
                  <a:schemeClr val="bg1"/>
                </a:solidFill>
                <a:latin typeface="Calibri"/>
                <a:cs typeface="Calibri"/>
              </a:rPr>
              <a:t>c</a:t>
            </a:r>
            <a:r>
              <a:rPr sz="3200" dirty="0">
                <a:solidFill>
                  <a:schemeClr val="bg1"/>
                </a:solidFill>
                <a:latin typeface="Calibri"/>
                <a:cs typeface="Calibri"/>
              </a:rPr>
              <a:t>als</a:t>
            </a:r>
            <a:r>
              <a:rPr sz="3200" spc="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chemeClr val="bg1"/>
                </a:solidFill>
                <a:latin typeface="Calibri"/>
                <a:cs typeface="Calibri"/>
              </a:rPr>
              <a:t>and i</a:t>
            </a:r>
            <a:r>
              <a:rPr sz="3200" spc="-35" dirty="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3200" spc="-45" dirty="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sz="3200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3200" spc="-50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3200" spc="-5" dirty="0">
                <a:solidFill>
                  <a:schemeClr val="bg1"/>
                </a:solidFill>
                <a:latin typeface="Calibri"/>
                <a:cs typeface="Calibri"/>
              </a:rPr>
              <a:t>osse</a:t>
            </a:r>
            <a:r>
              <a:rPr sz="3200" dirty="0">
                <a:solidFill>
                  <a:schemeClr val="bg1"/>
                </a:solidFill>
                <a:latin typeface="Calibri"/>
                <a:cs typeface="Calibri"/>
              </a:rPr>
              <a:t>i)</a:t>
            </a:r>
            <a:r>
              <a:rPr sz="32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chemeClr val="bg1"/>
                </a:solidFill>
                <a:latin typeface="Calibri"/>
                <a:cs typeface="Calibri"/>
              </a:rPr>
              <a:t>all</a:t>
            </a:r>
            <a:r>
              <a:rPr sz="3200" spc="-15" dirty="0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sz="3200" dirty="0">
                <a:solidFill>
                  <a:schemeClr val="bg1"/>
                </a:solidFill>
                <a:latin typeface="Calibri"/>
                <a:cs typeface="Calibri"/>
              </a:rPr>
              <a:t>w </a:t>
            </a:r>
            <a:r>
              <a:rPr sz="3200" spc="-25" dirty="0">
                <a:solidFill>
                  <a:schemeClr val="bg1"/>
                </a:solidFill>
                <a:latin typeface="Calibri"/>
                <a:cs typeface="Calibri"/>
              </a:rPr>
              <a:t>y</a:t>
            </a:r>
            <a:r>
              <a:rPr sz="3200" spc="-5" dirty="0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sz="3200" dirty="0">
                <a:solidFill>
                  <a:schemeClr val="bg1"/>
                </a:solidFill>
                <a:latin typeface="Calibri"/>
                <a:cs typeface="Calibri"/>
              </a:rPr>
              <a:t>u </a:t>
            </a:r>
            <a:r>
              <a:rPr sz="3200" spc="-45" dirty="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sz="3200" dirty="0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sz="3200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chemeClr val="bg1"/>
                </a:solidFill>
                <a:latin typeface="Calibri"/>
                <a:cs typeface="Calibri"/>
              </a:rPr>
              <a:t>d</a:t>
            </a:r>
            <a:r>
              <a:rPr sz="3200" dirty="0">
                <a:solidFill>
                  <a:schemeClr val="bg1"/>
                </a:solidFill>
                <a:latin typeface="Calibri"/>
                <a:cs typeface="Calibri"/>
              </a:rPr>
              <a:t>o this:</a:t>
            </a:r>
          </a:p>
          <a:p>
            <a:pPr marL="756285" lvl="1" indent="-287020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756920" algn="l"/>
              </a:tabLst>
            </a:pPr>
            <a:r>
              <a:rPr sz="2800" spc="-15" dirty="0">
                <a:solidFill>
                  <a:schemeClr val="bg1"/>
                </a:solidFill>
                <a:latin typeface="Calibri"/>
                <a:cs typeface="Calibri"/>
              </a:rPr>
              <a:t>Fl</a:t>
            </a:r>
            <a:r>
              <a:rPr sz="2800" spc="-70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2800" spc="-15" dirty="0">
                <a:solidFill>
                  <a:schemeClr val="bg1"/>
                </a:solidFill>
                <a:latin typeface="Calibri"/>
                <a:cs typeface="Calibri"/>
              </a:rPr>
              <a:t>x</a:t>
            </a:r>
            <a:r>
              <a:rPr sz="2800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spc="-60" dirty="0">
                <a:solidFill>
                  <a:schemeClr val="bg1"/>
                </a:solidFill>
                <a:latin typeface="Calibri"/>
                <a:cs typeface="Calibri"/>
              </a:rPr>
              <a:t>y</a:t>
            </a:r>
            <a:r>
              <a:rPr sz="2800" spc="-20" dirty="0">
                <a:solidFill>
                  <a:schemeClr val="bg1"/>
                </a:solidFill>
                <a:latin typeface="Calibri"/>
                <a:cs typeface="Calibri"/>
              </a:rPr>
              <a:t>ou</a:t>
            </a:r>
            <a:r>
              <a:rPr sz="2800" spc="-10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800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chemeClr val="bg1"/>
                </a:solidFill>
                <a:latin typeface="Calibri"/>
                <a:cs typeface="Calibri"/>
              </a:rPr>
              <a:t>MC</a:t>
            </a:r>
            <a:r>
              <a:rPr sz="2800" spc="-75" dirty="0">
                <a:solidFill>
                  <a:schemeClr val="bg1"/>
                </a:solidFill>
                <a:latin typeface="Calibri"/>
                <a:cs typeface="Calibri"/>
              </a:rPr>
              <a:t>P</a:t>
            </a:r>
            <a:r>
              <a:rPr sz="2800" spc="-15" dirty="0">
                <a:solidFill>
                  <a:schemeClr val="bg1"/>
                </a:solidFill>
                <a:latin typeface="Calibri"/>
                <a:cs typeface="Calibri"/>
              </a:rPr>
              <a:t>s</a:t>
            </a:r>
            <a:endParaRPr sz="28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•"/>
              <a:tabLst>
                <a:tab pos="756920" algn="l"/>
              </a:tabLst>
            </a:pPr>
            <a:r>
              <a:rPr sz="2800" spc="-20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2800" spc="-5" dirty="0">
                <a:solidFill>
                  <a:schemeClr val="bg1"/>
                </a:solidFill>
                <a:latin typeface="Calibri"/>
                <a:cs typeface="Calibri"/>
              </a:rPr>
              <a:t>x</a:t>
            </a:r>
            <a:r>
              <a:rPr sz="2800" spc="-35" dirty="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sz="2800" spc="-15" dirty="0">
                <a:solidFill>
                  <a:schemeClr val="bg1"/>
                </a:solidFill>
                <a:latin typeface="Calibri"/>
                <a:cs typeface="Calibri"/>
              </a:rPr>
              <a:t>en</a:t>
            </a:r>
            <a:r>
              <a:rPr sz="2800" spc="-30" dirty="0">
                <a:solidFill>
                  <a:schemeClr val="bg1"/>
                </a:solidFill>
                <a:latin typeface="Calibri"/>
                <a:cs typeface="Calibri"/>
              </a:rPr>
              <a:t>d</a:t>
            </a:r>
            <a:r>
              <a:rPr sz="2800" spc="-15" dirty="0">
                <a:solidFill>
                  <a:schemeClr val="bg1"/>
                </a:solidFill>
                <a:latin typeface="Calibri"/>
                <a:cs typeface="Calibri"/>
              </a:rPr>
              <a:t>s</a:t>
            </a:r>
            <a:r>
              <a:rPr sz="2800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spc="-60" dirty="0">
                <a:solidFill>
                  <a:schemeClr val="bg1"/>
                </a:solidFill>
                <a:latin typeface="Calibri"/>
                <a:cs typeface="Calibri"/>
              </a:rPr>
              <a:t>y</a:t>
            </a:r>
            <a:r>
              <a:rPr sz="2800" spc="-20" dirty="0">
                <a:solidFill>
                  <a:schemeClr val="bg1"/>
                </a:solidFill>
                <a:latin typeface="Calibri"/>
                <a:cs typeface="Calibri"/>
              </a:rPr>
              <a:t>ou</a:t>
            </a:r>
            <a:r>
              <a:rPr sz="2800" spc="-10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800" spc="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sz="2800" spc="-70" dirty="0">
                <a:solidFill>
                  <a:schemeClr val="bg1"/>
                </a:solidFill>
                <a:latin typeface="Calibri"/>
                <a:cs typeface="Calibri"/>
              </a:rPr>
              <a:t>P</a:t>
            </a:r>
            <a:r>
              <a:rPr sz="2800" spc="-15" dirty="0">
                <a:solidFill>
                  <a:schemeClr val="bg1"/>
                </a:solidFill>
                <a:latin typeface="Calibri"/>
                <a:cs typeface="Calibri"/>
              </a:rPr>
              <a:t>s</a:t>
            </a:r>
            <a:endParaRPr sz="28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756285" marR="310515" lvl="1" indent="-287020">
              <a:lnSpc>
                <a:spcPct val="100000"/>
              </a:lnSpc>
              <a:buFont typeface="Arial"/>
              <a:buChar char="•"/>
              <a:tabLst>
                <a:tab pos="756920" algn="l"/>
              </a:tabLst>
            </a:pPr>
            <a:r>
              <a:rPr sz="2800" spc="-15" dirty="0">
                <a:solidFill>
                  <a:schemeClr val="bg1"/>
                </a:solidFill>
                <a:latin typeface="Calibri"/>
                <a:cs typeface="Calibri"/>
              </a:rPr>
              <a:t>This</a:t>
            </a:r>
            <a:r>
              <a:rPr sz="2800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chemeClr val="bg1"/>
                </a:solidFill>
                <a:latin typeface="Calibri"/>
                <a:cs typeface="Calibri"/>
              </a:rPr>
              <a:t>is</a:t>
            </a:r>
            <a:r>
              <a:rPr sz="28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2800" spc="-15" dirty="0">
                <a:solidFill>
                  <a:schemeClr val="bg1"/>
                </a:solidFill>
                <a:latin typeface="Calibri"/>
                <a:cs typeface="Calibri"/>
              </a:rPr>
              <a:t>lso</a:t>
            </a:r>
            <a:r>
              <a:rPr sz="2800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spc="-35" dirty="0">
                <a:solidFill>
                  <a:schemeClr val="bg1"/>
                </a:solidFill>
                <a:latin typeface="Calibri"/>
                <a:cs typeface="Calibri"/>
              </a:rPr>
              <a:t>c</a:t>
            </a:r>
            <a:r>
              <a:rPr sz="2800" dirty="0">
                <a:solidFill>
                  <a:schemeClr val="bg1"/>
                </a:solidFill>
                <a:latin typeface="Calibri"/>
                <a:cs typeface="Calibri"/>
              </a:rPr>
              <a:t>al</a:t>
            </a:r>
            <a:r>
              <a:rPr sz="2800" spc="-10" dirty="0">
                <a:solidFill>
                  <a:schemeClr val="bg1"/>
                </a:solidFill>
                <a:latin typeface="Calibri"/>
                <a:cs typeface="Calibri"/>
              </a:rPr>
              <a:t>l</a:t>
            </a:r>
            <a:r>
              <a:rPr sz="2800" spc="-15" dirty="0">
                <a:solidFill>
                  <a:schemeClr val="bg1"/>
                </a:solidFill>
                <a:latin typeface="Calibri"/>
                <a:cs typeface="Calibri"/>
              </a:rPr>
              <a:t>ed</a:t>
            </a:r>
            <a:r>
              <a:rPr sz="28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2800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chemeClr val="bg1"/>
                </a:solidFill>
                <a:latin typeface="Calibri"/>
                <a:cs typeface="Calibri"/>
              </a:rPr>
              <a:t>“i</a:t>
            </a:r>
            <a:r>
              <a:rPr sz="2800" spc="-45" dirty="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2800" spc="-10" dirty="0">
                <a:solidFill>
                  <a:schemeClr val="bg1"/>
                </a:solidFill>
                <a:latin typeface="Calibri"/>
                <a:cs typeface="Calibri"/>
              </a:rPr>
              <a:t>tr</a:t>
            </a:r>
            <a:r>
              <a:rPr sz="2800" spc="-25" dirty="0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sz="2800" spc="-15" dirty="0">
                <a:solidFill>
                  <a:schemeClr val="bg1"/>
                </a:solidFill>
                <a:latin typeface="Calibri"/>
                <a:cs typeface="Calibri"/>
              </a:rPr>
              <a:t>ns</a:t>
            </a:r>
            <a:r>
              <a:rPr sz="2800" spc="-25" dirty="0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sz="2800" spc="-15" dirty="0">
                <a:solidFill>
                  <a:schemeClr val="bg1"/>
                </a:solidFill>
                <a:latin typeface="Calibri"/>
                <a:cs typeface="Calibri"/>
              </a:rPr>
              <a:t>c p</a:t>
            </a:r>
            <a:r>
              <a:rPr sz="2800" spc="-25" dirty="0">
                <a:solidFill>
                  <a:schemeClr val="bg1"/>
                </a:solidFill>
                <a:latin typeface="Calibri"/>
                <a:cs typeface="Calibri"/>
              </a:rPr>
              <a:t>l</a:t>
            </a:r>
            <a:r>
              <a:rPr sz="2800" spc="-15" dirty="0">
                <a:solidFill>
                  <a:schemeClr val="bg1"/>
                </a:solidFill>
                <a:latin typeface="Calibri"/>
                <a:cs typeface="Calibri"/>
              </a:rPr>
              <a:t>us”</a:t>
            </a:r>
            <a:r>
              <a:rPr sz="2800" spc="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chemeClr val="bg1"/>
                </a:solidFill>
                <a:latin typeface="Calibri"/>
                <a:cs typeface="Calibri"/>
              </a:rPr>
              <a:t>pos</a:t>
            </a:r>
            <a:r>
              <a:rPr sz="2800" spc="-20" dirty="0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sz="2800" spc="-15" dirty="0">
                <a:solidFill>
                  <a:schemeClr val="bg1"/>
                </a:solidFill>
                <a:latin typeface="Calibri"/>
                <a:cs typeface="Calibri"/>
              </a:rPr>
              <a:t>tion</a:t>
            </a:r>
            <a:endParaRPr sz="28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756285" marR="106680" lvl="1" indent="-287020" algn="just">
              <a:lnSpc>
                <a:spcPct val="100000"/>
              </a:lnSpc>
              <a:buFont typeface="Arial"/>
              <a:buChar char="•"/>
              <a:tabLst>
                <a:tab pos="756920" algn="l"/>
              </a:tabLst>
            </a:pPr>
            <a:r>
              <a:rPr sz="2800" spc="-10" dirty="0">
                <a:solidFill>
                  <a:schemeClr val="bg1"/>
                </a:solidFill>
                <a:latin typeface="Calibri"/>
                <a:cs typeface="Calibri"/>
              </a:rPr>
              <a:t>If</a:t>
            </a:r>
            <a:r>
              <a:rPr sz="28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spc="-65" dirty="0">
                <a:solidFill>
                  <a:schemeClr val="bg1"/>
                </a:solidFill>
                <a:latin typeface="Calibri"/>
                <a:cs typeface="Calibri"/>
              </a:rPr>
              <a:t>y</a:t>
            </a:r>
            <a:r>
              <a:rPr sz="2800" spc="-20" dirty="0">
                <a:solidFill>
                  <a:schemeClr val="bg1"/>
                </a:solidFill>
                <a:latin typeface="Calibri"/>
                <a:cs typeface="Calibri"/>
              </a:rPr>
              <a:t>ou</a:t>
            </a:r>
            <a:r>
              <a:rPr sz="2800" spc="-10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800" spc="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chemeClr val="bg1"/>
                </a:solidFill>
                <a:latin typeface="Calibri"/>
                <a:cs typeface="Calibri"/>
              </a:rPr>
              <a:t>p</a:t>
            </a:r>
            <a:r>
              <a:rPr sz="2800" spc="-45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2800" dirty="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sz="2800" spc="-10" dirty="0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sz="2800" spc="-15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2800" spc="-50" dirty="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2800" spc="-10" dirty="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sz="2800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chemeClr val="bg1"/>
                </a:solidFill>
                <a:latin typeface="Calibri"/>
                <a:cs typeface="Calibri"/>
              </a:rPr>
              <a:t>is ab</a:t>
            </a:r>
            <a:r>
              <a:rPr sz="2800" spc="-10" dirty="0">
                <a:solidFill>
                  <a:schemeClr val="bg1"/>
                </a:solidFill>
                <a:latin typeface="Calibri"/>
                <a:cs typeface="Calibri"/>
              </a:rPr>
              <a:t>l</a:t>
            </a:r>
            <a:r>
              <a:rPr sz="2800" spc="-15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28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spc="-35" dirty="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sz="2800" dirty="0">
                <a:solidFill>
                  <a:schemeClr val="bg1"/>
                </a:solidFill>
                <a:latin typeface="Calibri"/>
                <a:cs typeface="Calibri"/>
              </a:rPr>
              <a:t>o</a:t>
            </a:r>
            <a:r>
              <a:rPr sz="28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2800" spc="-5" dirty="0">
                <a:solidFill>
                  <a:schemeClr val="bg1"/>
                </a:solidFill>
                <a:latin typeface="Calibri"/>
                <a:cs typeface="Calibri"/>
              </a:rPr>
              <a:t>c</a:t>
            </a:r>
            <a:r>
              <a:rPr sz="2800" dirty="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sz="2800" spc="-10" dirty="0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sz="2800" spc="-45" dirty="0">
                <a:solidFill>
                  <a:schemeClr val="bg1"/>
                </a:solidFill>
                <a:latin typeface="Calibri"/>
                <a:cs typeface="Calibri"/>
              </a:rPr>
              <a:t>v</a:t>
            </a:r>
            <a:r>
              <a:rPr sz="2800" spc="-15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2800" spc="-20" dirty="0">
                <a:solidFill>
                  <a:schemeClr val="bg1"/>
                </a:solidFill>
                <a:latin typeface="Calibri"/>
                <a:cs typeface="Calibri"/>
              </a:rPr>
              <a:t>l</a:t>
            </a:r>
            <a:r>
              <a:rPr sz="2800" spc="-15" dirty="0">
                <a:solidFill>
                  <a:schemeClr val="bg1"/>
                </a:solidFill>
                <a:latin typeface="Calibri"/>
                <a:cs typeface="Calibri"/>
              </a:rPr>
              <a:t>y assume</a:t>
            </a:r>
            <a:r>
              <a:rPr sz="2800" spc="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chemeClr val="bg1"/>
                </a:solidFill>
                <a:latin typeface="Calibri"/>
                <a:cs typeface="Calibri"/>
              </a:rPr>
              <a:t>th</a:t>
            </a:r>
            <a:r>
              <a:rPr sz="2800" spc="-25" dirty="0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sz="2800" spc="-15" dirty="0">
                <a:solidFill>
                  <a:schemeClr val="bg1"/>
                </a:solidFill>
                <a:latin typeface="Calibri"/>
                <a:cs typeface="Calibri"/>
              </a:rPr>
              <a:t>s</a:t>
            </a:r>
            <a:r>
              <a:rPr sz="2800" spc="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chemeClr val="bg1"/>
                </a:solidFill>
                <a:latin typeface="Calibri"/>
                <a:cs typeface="Calibri"/>
              </a:rPr>
              <a:t>han</a:t>
            </a:r>
            <a:r>
              <a:rPr sz="2800" spc="-15" dirty="0">
                <a:solidFill>
                  <a:schemeClr val="bg1"/>
                </a:solidFill>
                <a:latin typeface="Calibri"/>
                <a:cs typeface="Calibri"/>
              </a:rPr>
              <a:t>d</a:t>
            </a:r>
            <a:r>
              <a:rPr sz="2800" spc="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chemeClr val="bg1"/>
                </a:solidFill>
                <a:latin typeface="Calibri"/>
                <a:cs typeface="Calibri"/>
              </a:rPr>
              <a:t>posi</a:t>
            </a:r>
            <a:r>
              <a:rPr sz="2800" spc="-15" dirty="0">
                <a:solidFill>
                  <a:schemeClr val="bg1"/>
                </a:solidFill>
                <a:latin typeface="Calibri"/>
                <a:cs typeface="Calibri"/>
              </a:rPr>
              <a:t>tion</a:t>
            </a:r>
            <a:r>
              <a:rPr sz="2800" spc="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chemeClr val="bg1"/>
                </a:solidFill>
                <a:latin typeface="Calibri"/>
                <a:cs typeface="Calibri"/>
              </a:rPr>
              <a:t>then the</a:t>
            </a:r>
            <a:r>
              <a:rPr sz="2800" spc="-20" dirty="0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sz="2800" spc="-10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800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chemeClr val="bg1"/>
                </a:solidFill>
                <a:latin typeface="Calibri"/>
                <a:cs typeface="Calibri"/>
              </a:rPr>
              <a:t>ulna</a:t>
            </a:r>
            <a:r>
              <a:rPr sz="2800" spc="-10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800" spc="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chemeClr val="bg1"/>
                </a:solidFill>
                <a:latin typeface="Calibri"/>
                <a:cs typeface="Calibri"/>
              </a:rPr>
              <a:t>ne</a:t>
            </a:r>
            <a:r>
              <a:rPr sz="2800" spc="0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2800" spc="-45" dirty="0">
                <a:solidFill>
                  <a:schemeClr val="bg1"/>
                </a:solidFill>
                <a:latin typeface="Calibri"/>
                <a:cs typeface="Calibri"/>
              </a:rPr>
              <a:t>v</a:t>
            </a:r>
            <a:r>
              <a:rPr sz="2800" spc="-15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2800" spc="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chemeClr val="bg1"/>
                </a:solidFill>
                <a:latin typeface="Calibri"/>
                <a:cs typeface="Calibri"/>
              </a:rPr>
              <a:t>is</a:t>
            </a:r>
            <a:r>
              <a:rPr sz="2800" spc="-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sz="2800" spc="-45" dirty="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2800" spc="-50" dirty="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sz="2800" spc="-15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2800" spc="-10" dirty="0">
                <a:solidFill>
                  <a:schemeClr val="bg1"/>
                </a:solidFill>
                <a:latin typeface="Calibri"/>
                <a:cs typeface="Calibri"/>
              </a:rPr>
              <a:t>ct</a:t>
            </a:r>
            <a:endParaRPr sz="28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0EEBB54A-27C1-4BB0-A1DA-07A5D1884D51}"/>
              </a:ext>
            </a:extLst>
          </p:cNvPr>
          <p:cNvSpPr/>
          <p:nvPr/>
        </p:nvSpPr>
        <p:spPr>
          <a:xfrm>
            <a:off x="5621006" y="0"/>
            <a:ext cx="3072484" cy="3990864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Role of Hand Intrinsic Muscles</a:t>
            </a:r>
          </a:p>
        </p:txBody>
      </p:sp>
      <p:sp>
        <p:nvSpPr>
          <p:cNvPr id="556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8000" y="1523999"/>
            <a:ext cx="5486400" cy="4814717"/>
          </a:xfrm>
        </p:spPr>
        <p:txBody>
          <a:bodyPr>
            <a:normAutofit/>
          </a:bodyPr>
          <a:lstStyle/>
          <a:p>
            <a:r>
              <a:rPr lang="en-US" sz="2800" u="sng" dirty="0">
                <a:solidFill>
                  <a:schemeClr val="bg1"/>
                </a:solidFill>
                <a:effectLst/>
              </a:rPr>
              <a:t>Support Arches of the Hand</a:t>
            </a:r>
            <a:r>
              <a:rPr lang="en-US" sz="2800" dirty="0">
                <a:solidFill>
                  <a:schemeClr val="bg1"/>
                </a:solidFill>
                <a:effectLst/>
              </a:rPr>
              <a:t>: transverse, longitudinal, oblique</a:t>
            </a:r>
          </a:p>
          <a:p>
            <a:r>
              <a:rPr lang="en-US" sz="2800" u="sng" dirty="0">
                <a:solidFill>
                  <a:schemeClr val="bg1"/>
                </a:solidFill>
                <a:effectLst/>
              </a:rPr>
              <a:t>Contribute to production of grip &amp; pinch strength</a:t>
            </a:r>
            <a:endParaRPr lang="en-US" u="sng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  <a:effectLst/>
              </a:rPr>
              <a:t> about 50% grip (</a:t>
            </a:r>
            <a:r>
              <a:rPr lang="en-US" dirty="0" err="1">
                <a:solidFill>
                  <a:schemeClr val="bg1"/>
                </a:solidFill>
                <a:effectLst/>
              </a:rPr>
              <a:t>Kozin</a:t>
            </a:r>
            <a:r>
              <a:rPr lang="en-US" dirty="0">
                <a:solidFill>
                  <a:schemeClr val="bg1"/>
                </a:solidFill>
                <a:effectLst/>
              </a:rPr>
              <a:t>, 1989)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about 80% pinch (</a:t>
            </a:r>
            <a:r>
              <a:rPr lang="en-US" dirty="0" err="1">
                <a:solidFill>
                  <a:schemeClr val="bg1"/>
                </a:solidFill>
              </a:rPr>
              <a:t>Kozin</a:t>
            </a:r>
            <a:r>
              <a:rPr lang="en-US" dirty="0">
                <a:solidFill>
                  <a:schemeClr val="bg1"/>
                </a:solidFill>
              </a:rPr>
              <a:t>, 1989)</a:t>
            </a:r>
            <a:endParaRPr lang="en-US" dirty="0">
              <a:solidFill>
                <a:schemeClr val="bg1"/>
              </a:solidFill>
              <a:effectLst/>
            </a:endParaRPr>
          </a:p>
          <a:p>
            <a:r>
              <a:rPr lang="en-US" sz="2800" dirty="0">
                <a:solidFill>
                  <a:schemeClr val="bg1"/>
                </a:solidFill>
                <a:effectLst/>
              </a:rPr>
              <a:t>Interossei are bipennate muscles with large cross-sectional area; capable of large force production</a:t>
            </a:r>
          </a:p>
          <a:p>
            <a:pPr lvl="1">
              <a:buFontTx/>
              <a:buNone/>
            </a:pPr>
            <a:endParaRPr lang="en-US" b="1" dirty="0">
              <a:effectLst/>
            </a:endParaRPr>
          </a:p>
        </p:txBody>
      </p:sp>
      <p:pic>
        <p:nvPicPr>
          <p:cNvPr id="556038" name="Picture 5" descr="arch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4383" y="1312692"/>
            <a:ext cx="5634567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37303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59418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Extrinsic Musculature of the Hand</a:t>
            </a:r>
          </a:p>
        </p:txBody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299" y="1156153"/>
            <a:ext cx="10515600" cy="52691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FFFF00"/>
                </a:solidFill>
              </a:rPr>
              <a:t>Extrinsics</a:t>
            </a:r>
            <a:r>
              <a:rPr lang="en-US" dirty="0">
                <a:solidFill>
                  <a:srgbClr val="FFFF00"/>
                </a:solidFill>
              </a:rPr>
              <a:t> of the Digits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Flexor Digitorum Superficialis (FDS)  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Flexor Digitorum </a:t>
            </a:r>
            <a:r>
              <a:rPr lang="en-US" sz="2800" dirty="0" err="1">
                <a:solidFill>
                  <a:schemeClr val="bg1"/>
                </a:solidFill>
              </a:rPr>
              <a:t>Profundus</a:t>
            </a:r>
            <a:r>
              <a:rPr lang="en-US" sz="2800" dirty="0">
                <a:solidFill>
                  <a:schemeClr val="bg1"/>
                </a:solidFill>
              </a:rPr>
              <a:t> (FDP) 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Extensor Indicis (EI)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Extensor </a:t>
            </a:r>
            <a:r>
              <a:rPr lang="en-US" sz="2800" dirty="0" err="1">
                <a:solidFill>
                  <a:schemeClr val="bg1"/>
                </a:solidFill>
              </a:rPr>
              <a:t>Digiti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Minimi</a:t>
            </a:r>
            <a:r>
              <a:rPr lang="en-US" sz="2800" dirty="0">
                <a:solidFill>
                  <a:schemeClr val="bg1"/>
                </a:solidFill>
              </a:rPr>
              <a:t> (EDM)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Extensor Digitorum (ED)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FFFF00"/>
                </a:solidFill>
              </a:rPr>
              <a:t>Extrinsics</a:t>
            </a:r>
            <a:r>
              <a:rPr lang="en-US" dirty="0">
                <a:solidFill>
                  <a:srgbClr val="FFFF00"/>
                </a:solidFill>
              </a:rPr>
              <a:t> of the Thumb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Extensor </a:t>
            </a:r>
            <a:r>
              <a:rPr lang="en-US" sz="2800" dirty="0" err="1">
                <a:solidFill>
                  <a:schemeClr val="bg1"/>
                </a:solidFill>
              </a:rPr>
              <a:t>Policis</a:t>
            </a:r>
            <a:r>
              <a:rPr lang="en-US" sz="2800" dirty="0">
                <a:solidFill>
                  <a:schemeClr val="bg1"/>
                </a:solidFill>
              </a:rPr>
              <a:t> Longus (EPL)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Extensor Pollicis Brevis (EPB)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Abductor Pollicis Longus (APL)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Flexor Pollicis Longus (FPL)</a:t>
            </a:r>
          </a:p>
        </p:txBody>
      </p:sp>
    </p:spTree>
    <p:extLst>
      <p:ext uri="{BB962C8B-B14F-4D97-AF65-F5344CB8AC3E}">
        <p14:creationId xmlns:p14="http://schemas.microsoft.com/office/powerpoint/2010/main" val="26217040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3664" y="0"/>
            <a:ext cx="8839200" cy="76200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Extensors: Superficial Layer</a:t>
            </a:r>
          </a:p>
        </p:txBody>
      </p:sp>
      <p:pic>
        <p:nvPicPr>
          <p:cNvPr id="510979" name="Picture 3" descr="scan000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bright="-12000" contrast="24000"/>
          </a:blip>
          <a:srcRect/>
          <a:stretch>
            <a:fillRect/>
          </a:stretch>
        </p:blipFill>
        <p:spPr>
          <a:xfrm>
            <a:off x="3653368" y="652463"/>
            <a:ext cx="4754033" cy="6172200"/>
          </a:xfrm>
          <a:noFill/>
          <a:ln/>
        </p:spPr>
      </p:pic>
      <p:sp>
        <p:nvSpPr>
          <p:cNvPr id="510980" name="Text Box 4"/>
          <p:cNvSpPr txBox="1">
            <a:spLocks noChangeArrowheads="1"/>
          </p:cNvSpPr>
          <p:nvPr/>
        </p:nvSpPr>
        <p:spPr bwMode="auto">
          <a:xfrm>
            <a:off x="1419518" y="1201472"/>
            <a:ext cx="21364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 dirty="0" err="1">
                <a:solidFill>
                  <a:schemeClr val="bg1"/>
                </a:solidFill>
              </a:rPr>
              <a:t>Brachioradialis</a:t>
            </a:r>
            <a:r>
              <a:rPr lang="en-US" sz="2400" dirty="0"/>
              <a:t> </a:t>
            </a:r>
          </a:p>
        </p:txBody>
      </p:sp>
      <p:sp>
        <p:nvSpPr>
          <p:cNvPr id="510981" name="Line 5"/>
          <p:cNvSpPr>
            <a:spLocks noChangeShapeType="1"/>
          </p:cNvSpPr>
          <p:nvPr/>
        </p:nvSpPr>
        <p:spPr bwMode="auto">
          <a:xfrm>
            <a:off x="3149600" y="1600200"/>
            <a:ext cx="812800" cy="45720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10982" name="Text Box 6"/>
          <p:cNvSpPr txBox="1">
            <a:spLocks noChangeArrowheads="1"/>
          </p:cNvSpPr>
          <p:nvPr/>
        </p:nvSpPr>
        <p:spPr bwMode="auto">
          <a:xfrm>
            <a:off x="8818034" y="1655763"/>
            <a:ext cx="8662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</a:rPr>
              <a:t>ECRL </a:t>
            </a:r>
          </a:p>
          <a:p>
            <a:pPr algn="l"/>
            <a:endParaRPr lang="en-US" sz="2400" b="1" dirty="0"/>
          </a:p>
          <a:p>
            <a:pPr algn="l"/>
            <a:r>
              <a:rPr lang="en-US" sz="2400" b="1" dirty="0">
                <a:solidFill>
                  <a:schemeClr val="bg1"/>
                </a:solidFill>
              </a:rPr>
              <a:t>ECRB</a:t>
            </a:r>
          </a:p>
        </p:txBody>
      </p:sp>
      <p:sp>
        <p:nvSpPr>
          <p:cNvPr id="510983" name="Line 7"/>
          <p:cNvSpPr>
            <a:spLocks noChangeShapeType="1"/>
          </p:cNvSpPr>
          <p:nvPr/>
        </p:nvSpPr>
        <p:spPr bwMode="auto">
          <a:xfrm flipH="1">
            <a:off x="7721600" y="1828800"/>
            <a:ext cx="1117600" cy="7620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10984" name="Line 8"/>
          <p:cNvSpPr>
            <a:spLocks noChangeShapeType="1"/>
          </p:cNvSpPr>
          <p:nvPr/>
        </p:nvSpPr>
        <p:spPr bwMode="auto">
          <a:xfrm flipH="1" flipV="1">
            <a:off x="7518400" y="2133600"/>
            <a:ext cx="1422400" cy="30480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10985" name="Text Box 9"/>
          <p:cNvSpPr txBox="1">
            <a:spLocks noChangeArrowheads="1"/>
          </p:cNvSpPr>
          <p:nvPr/>
        </p:nvSpPr>
        <p:spPr bwMode="auto">
          <a:xfrm>
            <a:off x="8614834" y="4521201"/>
            <a:ext cx="227870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 dirty="0">
                <a:solidFill>
                  <a:schemeClr val="bg1"/>
                </a:solidFill>
              </a:rPr>
              <a:t>ECRL/ECRB tendons</a:t>
            </a:r>
          </a:p>
          <a:p>
            <a:pPr algn="l"/>
            <a:r>
              <a:rPr lang="en-US" sz="2000" b="1" dirty="0">
                <a:solidFill>
                  <a:schemeClr val="bg1"/>
                </a:solidFill>
              </a:rPr>
              <a:t>2</a:t>
            </a:r>
            <a:r>
              <a:rPr lang="en-US" sz="2000" b="1" baseline="30000" dirty="0">
                <a:solidFill>
                  <a:schemeClr val="bg1"/>
                </a:solidFill>
              </a:rPr>
              <a:t>nd</a:t>
            </a:r>
            <a:r>
              <a:rPr lang="en-US" sz="2000" b="1" dirty="0">
                <a:solidFill>
                  <a:schemeClr val="bg1"/>
                </a:solidFill>
              </a:rPr>
              <a:t> compartment </a:t>
            </a:r>
          </a:p>
        </p:txBody>
      </p:sp>
      <p:sp>
        <p:nvSpPr>
          <p:cNvPr id="510986" name="Line 10"/>
          <p:cNvSpPr>
            <a:spLocks noChangeShapeType="1"/>
          </p:cNvSpPr>
          <p:nvPr/>
        </p:nvSpPr>
        <p:spPr bwMode="auto">
          <a:xfrm flipH="1" flipV="1">
            <a:off x="7416800" y="4800600"/>
            <a:ext cx="1219200" cy="7620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4401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>
          <a:xfrm>
            <a:off x="291680" y="228600"/>
            <a:ext cx="4064000" cy="1143000"/>
          </a:xfrm>
        </p:spPr>
        <p:txBody>
          <a:bodyPr/>
          <a:lstStyle/>
          <a:p>
            <a:r>
              <a:rPr lang="en-US" sz="3600" dirty="0">
                <a:solidFill>
                  <a:srgbClr val="FFFF00"/>
                </a:solidFill>
              </a:rPr>
              <a:t>Extensors</a:t>
            </a:r>
            <a:br>
              <a:rPr lang="en-US" sz="3600" dirty="0">
                <a:solidFill>
                  <a:srgbClr val="FFFF00"/>
                </a:solidFill>
              </a:rPr>
            </a:br>
            <a:r>
              <a:rPr lang="en-US" sz="3600" dirty="0">
                <a:solidFill>
                  <a:srgbClr val="FFFF00"/>
                </a:solidFill>
              </a:rPr>
              <a:t>Deep Layer  </a:t>
            </a:r>
          </a:p>
        </p:txBody>
      </p:sp>
      <p:pic>
        <p:nvPicPr>
          <p:cNvPr id="513027" name="Picture 3" descr="scan000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12000" contrast="30000"/>
          </a:blip>
          <a:srcRect/>
          <a:stretch>
            <a:fillRect/>
          </a:stretch>
        </p:blipFill>
        <p:spPr>
          <a:xfrm>
            <a:off x="3860800" y="0"/>
            <a:ext cx="5327651" cy="6858000"/>
          </a:xfrm>
          <a:noFill/>
          <a:ln/>
        </p:spPr>
      </p:pic>
      <p:sp>
        <p:nvSpPr>
          <p:cNvPr id="513028" name="Line 4"/>
          <p:cNvSpPr>
            <a:spLocks noChangeShapeType="1"/>
          </p:cNvSpPr>
          <p:nvPr/>
        </p:nvSpPr>
        <p:spPr bwMode="auto">
          <a:xfrm flipH="1" flipV="1">
            <a:off x="8026400" y="4168914"/>
            <a:ext cx="2844800" cy="403086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13029" name="Text Box 5"/>
          <p:cNvSpPr txBox="1">
            <a:spLocks noChangeArrowheads="1"/>
          </p:cNvSpPr>
          <p:nvPr/>
        </p:nvSpPr>
        <p:spPr bwMode="auto">
          <a:xfrm>
            <a:off x="9224434" y="2006601"/>
            <a:ext cx="19638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 dirty="0">
                <a:solidFill>
                  <a:schemeClr val="bg1"/>
                </a:solidFill>
              </a:rPr>
              <a:t>Abductor </a:t>
            </a:r>
            <a:r>
              <a:rPr lang="en-US" sz="2000" b="1" dirty="0" err="1">
                <a:solidFill>
                  <a:schemeClr val="bg1"/>
                </a:solidFill>
              </a:rPr>
              <a:t>Pollicis</a:t>
            </a:r>
            <a:endParaRPr lang="en-US" sz="2000" b="1" dirty="0">
              <a:solidFill>
                <a:schemeClr val="bg1"/>
              </a:solidFill>
            </a:endParaRPr>
          </a:p>
          <a:p>
            <a:pPr algn="l"/>
            <a:r>
              <a:rPr lang="en-US" sz="2000" b="1" dirty="0" err="1">
                <a:solidFill>
                  <a:schemeClr val="bg1"/>
                </a:solidFill>
              </a:rPr>
              <a:t>Longus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13030" name="Line 6"/>
          <p:cNvSpPr>
            <a:spLocks noChangeShapeType="1"/>
          </p:cNvSpPr>
          <p:nvPr/>
        </p:nvSpPr>
        <p:spPr bwMode="auto">
          <a:xfrm flipH="1">
            <a:off x="7823200" y="2362200"/>
            <a:ext cx="1524000" cy="30480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13031" name="Text Box 7"/>
          <p:cNvSpPr txBox="1">
            <a:spLocks noChangeArrowheads="1"/>
          </p:cNvSpPr>
          <p:nvPr/>
        </p:nvSpPr>
        <p:spPr bwMode="auto">
          <a:xfrm>
            <a:off x="9326034" y="3225801"/>
            <a:ext cx="195835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 dirty="0">
                <a:solidFill>
                  <a:schemeClr val="bg1"/>
                </a:solidFill>
              </a:rPr>
              <a:t>Extensor </a:t>
            </a:r>
            <a:r>
              <a:rPr lang="en-US" sz="2000" b="1" dirty="0" err="1">
                <a:solidFill>
                  <a:schemeClr val="bg1"/>
                </a:solidFill>
              </a:rPr>
              <a:t>Pollicis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</a:p>
          <a:p>
            <a:pPr algn="l"/>
            <a:r>
              <a:rPr lang="en-US" sz="2000" b="1" dirty="0">
                <a:solidFill>
                  <a:schemeClr val="bg1"/>
                </a:solidFill>
              </a:rPr>
              <a:t>Brevis </a:t>
            </a:r>
          </a:p>
        </p:txBody>
      </p:sp>
      <p:sp>
        <p:nvSpPr>
          <p:cNvPr id="513032" name="Line 8"/>
          <p:cNvSpPr>
            <a:spLocks noChangeShapeType="1"/>
          </p:cNvSpPr>
          <p:nvPr/>
        </p:nvSpPr>
        <p:spPr bwMode="auto">
          <a:xfrm flipH="1" flipV="1">
            <a:off x="8026400" y="3505200"/>
            <a:ext cx="1422400" cy="7620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13033" name="Text Box 9"/>
          <p:cNvSpPr txBox="1">
            <a:spLocks noChangeArrowheads="1"/>
          </p:cNvSpPr>
          <p:nvPr/>
        </p:nvSpPr>
        <p:spPr bwMode="auto">
          <a:xfrm>
            <a:off x="9347200" y="4521201"/>
            <a:ext cx="19473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 dirty="0">
                <a:solidFill>
                  <a:schemeClr val="bg1"/>
                </a:solidFill>
              </a:rPr>
              <a:t>Lister’s Tubercle </a:t>
            </a:r>
          </a:p>
        </p:txBody>
      </p:sp>
    </p:spTree>
    <p:extLst>
      <p:ext uri="{BB962C8B-B14F-4D97-AF65-F5344CB8AC3E}">
        <p14:creationId xmlns:p14="http://schemas.microsoft.com/office/powerpoint/2010/main" val="42532066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FFFF00"/>
                </a:solidFill>
              </a:rPr>
              <a:t>Extrinsic Extensors: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sz="3600" dirty="0">
                <a:solidFill>
                  <a:srgbClr val="FFFF00"/>
                </a:solidFill>
              </a:rPr>
              <a:t>6 Compartments</a:t>
            </a:r>
          </a:p>
        </p:txBody>
      </p:sp>
      <p:sp>
        <p:nvSpPr>
          <p:cNvPr id="537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5378451" cy="31242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>
                <a:solidFill>
                  <a:schemeClr val="bg1"/>
                </a:solidFill>
              </a:rPr>
              <a:t>I		APL and EPB</a:t>
            </a:r>
          </a:p>
          <a:p>
            <a:pPr>
              <a:buFontTx/>
              <a:buNone/>
            </a:pPr>
            <a:r>
              <a:rPr lang="en-US" sz="2800" dirty="0">
                <a:solidFill>
                  <a:schemeClr val="bg1"/>
                </a:solidFill>
              </a:rPr>
              <a:t>II 	ECRL and ECRB</a:t>
            </a:r>
          </a:p>
          <a:p>
            <a:pPr>
              <a:buFontTx/>
              <a:buNone/>
            </a:pPr>
            <a:r>
              <a:rPr lang="en-US" sz="2800" dirty="0">
                <a:solidFill>
                  <a:schemeClr val="bg1"/>
                </a:solidFill>
              </a:rPr>
              <a:t>III	EPL</a:t>
            </a:r>
          </a:p>
          <a:p>
            <a:pPr>
              <a:buFontTx/>
              <a:buNone/>
            </a:pPr>
            <a:r>
              <a:rPr lang="en-US" sz="2800" dirty="0">
                <a:solidFill>
                  <a:schemeClr val="bg1"/>
                </a:solidFill>
              </a:rPr>
              <a:t>IV	EDC and EIP</a:t>
            </a:r>
          </a:p>
          <a:p>
            <a:pPr>
              <a:buFontTx/>
              <a:buNone/>
            </a:pPr>
            <a:r>
              <a:rPr lang="en-US" sz="2800" dirty="0">
                <a:solidFill>
                  <a:schemeClr val="bg1"/>
                </a:solidFill>
              </a:rPr>
              <a:t>V		EDM</a:t>
            </a:r>
          </a:p>
          <a:p>
            <a:pPr>
              <a:buFontTx/>
              <a:buNone/>
            </a:pPr>
            <a:r>
              <a:rPr lang="en-US" sz="2800" dirty="0">
                <a:solidFill>
                  <a:schemeClr val="bg1"/>
                </a:solidFill>
              </a:rPr>
              <a:t>VI	ECU</a:t>
            </a:r>
          </a:p>
          <a:p>
            <a:pPr>
              <a:buFontTx/>
              <a:buNone/>
            </a:pPr>
            <a:endParaRPr lang="en-US" sz="2800" b="1" dirty="0"/>
          </a:p>
          <a:p>
            <a:pPr>
              <a:buFontTx/>
              <a:buNone/>
            </a:pPr>
            <a:endParaRPr lang="en-US" sz="2800" b="1" dirty="0"/>
          </a:p>
        </p:txBody>
      </p:sp>
      <p:pic>
        <p:nvPicPr>
          <p:cNvPr id="537604" name="Picture 4" descr="scan002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97600" y="2057401"/>
            <a:ext cx="4861984" cy="4594225"/>
          </a:xfrm>
          <a:noFill/>
          <a:ln/>
        </p:spPr>
      </p:pic>
      <p:sp>
        <p:nvSpPr>
          <p:cNvPr id="537605" name="Text Box 5"/>
          <p:cNvSpPr txBox="1">
            <a:spLocks noChangeArrowheads="1"/>
          </p:cNvSpPr>
          <p:nvPr/>
        </p:nvSpPr>
        <p:spPr bwMode="auto">
          <a:xfrm>
            <a:off x="0" y="5867400"/>
            <a:ext cx="6011333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en-US" sz="2400" dirty="0">
                <a:solidFill>
                  <a:schemeClr val="bg1"/>
                </a:solidFill>
              </a:rPr>
              <a:t>Separation occurs at retinaculum.</a:t>
            </a:r>
          </a:p>
          <a:p>
            <a:pPr algn="l"/>
            <a:endParaRPr lang="en-US" sz="2400" dirty="0"/>
          </a:p>
        </p:txBody>
      </p:sp>
      <p:sp>
        <p:nvSpPr>
          <p:cNvPr id="537606" name="Line 6"/>
          <p:cNvSpPr>
            <a:spLocks noChangeShapeType="1"/>
          </p:cNvSpPr>
          <p:nvPr/>
        </p:nvSpPr>
        <p:spPr bwMode="auto">
          <a:xfrm flipV="1">
            <a:off x="4165600" y="5334000"/>
            <a:ext cx="4064000" cy="45720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756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1600" y="228600"/>
            <a:ext cx="4978400" cy="11430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Flexors vs. </a:t>
            </a:r>
            <a:br>
              <a:rPr lang="en-US" sz="4000" dirty="0">
                <a:solidFill>
                  <a:srgbClr val="FFFF00"/>
                </a:solidFill>
              </a:rPr>
            </a:br>
            <a:r>
              <a:rPr lang="en-US" sz="4000" dirty="0">
                <a:solidFill>
                  <a:srgbClr val="FFFF00"/>
                </a:solidFill>
              </a:rPr>
              <a:t>Extensors</a:t>
            </a:r>
          </a:p>
        </p:txBody>
      </p:sp>
      <p:sp>
        <p:nvSpPr>
          <p:cNvPr id="5038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8901" y="1447800"/>
            <a:ext cx="5092700" cy="4114800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Extensor do not have </a:t>
            </a:r>
          </a:p>
          <a:p>
            <a:pPr>
              <a:buFontTx/>
              <a:buNone/>
            </a:pPr>
            <a:r>
              <a:rPr lang="en-US" sz="2800" dirty="0">
                <a:solidFill>
                  <a:schemeClr val="bg1"/>
                </a:solidFill>
              </a:rPr>
              <a:t>    a pulley system</a:t>
            </a:r>
          </a:p>
          <a:p>
            <a:r>
              <a:rPr lang="en-US" sz="2800" dirty="0">
                <a:solidFill>
                  <a:schemeClr val="bg1"/>
                </a:solidFill>
              </a:rPr>
              <a:t>“Bow stringing” at extensor retinaculum</a:t>
            </a:r>
          </a:p>
          <a:p>
            <a:r>
              <a:rPr lang="en-US" sz="2800" dirty="0">
                <a:solidFill>
                  <a:schemeClr val="bg1"/>
                </a:solidFill>
              </a:rPr>
              <a:t>All extensor tendons are </a:t>
            </a:r>
            <a:r>
              <a:rPr lang="en-US" sz="2800" dirty="0" err="1">
                <a:solidFill>
                  <a:schemeClr val="bg1"/>
                </a:solidFill>
              </a:rPr>
              <a:t>extrasynovial</a:t>
            </a:r>
            <a:r>
              <a:rPr lang="en-US" sz="2800" dirty="0">
                <a:solidFill>
                  <a:schemeClr val="bg1"/>
                </a:solidFill>
              </a:rPr>
              <a:t> except for zone 7</a:t>
            </a:r>
          </a:p>
          <a:p>
            <a:pPr>
              <a:buFontTx/>
              <a:buNone/>
            </a:pPr>
            <a:endParaRPr lang="en-US" sz="2800" dirty="0"/>
          </a:p>
          <a:p>
            <a:pPr>
              <a:buFontTx/>
              <a:buNone/>
            </a:pPr>
            <a:endParaRPr lang="en-US" sz="2800" dirty="0"/>
          </a:p>
        </p:txBody>
      </p:sp>
      <p:pic>
        <p:nvPicPr>
          <p:cNvPr id="503812" name="Picture 4" descr="scan00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84801" y="3729038"/>
            <a:ext cx="6007100" cy="3128962"/>
          </a:xfrm>
          <a:noFill/>
          <a:ln/>
        </p:spPr>
      </p:pic>
      <p:sp>
        <p:nvSpPr>
          <p:cNvPr id="503814" name="Line 6"/>
          <p:cNvSpPr>
            <a:spLocks noChangeShapeType="1"/>
          </p:cNvSpPr>
          <p:nvPr/>
        </p:nvSpPr>
        <p:spPr bwMode="auto">
          <a:xfrm>
            <a:off x="4775200" y="3124200"/>
            <a:ext cx="3894667" cy="1981200"/>
          </a:xfrm>
          <a:prstGeom prst="line">
            <a:avLst/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pic>
        <p:nvPicPr>
          <p:cNvPr id="503815" name="Picture 7" descr="DSCN382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0000" y="0"/>
            <a:ext cx="7112000" cy="33035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1396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>
          <a:xfrm>
            <a:off x="283492" y="27875"/>
            <a:ext cx="10515600" cy="112535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Components of Prehension</a:t>
            </a:r>
          </a:p>
        </p:txBody>
      </p:sp>
      <p:sp>
        <p:nvSpPr>
          <p:cNvPr id="5969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09550" y="1055914"/>
            <a:ext cx="55880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Strength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</a:rPr>
              <a:t>Extrinsic and Intrinsic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ROM; pain free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Tendon Gliding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Lymphatic Function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Motor Control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</a:rPr>
              <a:t>Motor plan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</a:rPr>
              <a:t>Timing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</a:rPr>
              <a:t>Recruitment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</a:rPr>
              <a:t>Coordination</a:t>
            </a:r>
          </a:p>
        </p:txBody>
      </p:sp>
      <p:sp>
        <p:nvSpPr>
          <p:cNvPr id="59699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187372" y="1055914"/>
            <a:ext cx="5378449" cy="44958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Stable Base especially wrist and thumb</a:t>
            </a:r>
          </a:p>
          <a:p>
            <a:r>
              <a:rPr lang="en-US" dirty="0">
                <a:solidFill>
                  <a:schemeClr val="bg1"/>
                </a:solidFill>
              </a:rPr>
              <a:t>Load Transfer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Quality of bone and articular cartilage</a:t>
            </a:r>
          </a:p>
          <a:p>
            <a:r>
              <a:rPr lang="en-US" dirty="0">
                <a:solidFill>
                  <a:schemeClr val="bg1"/>
                </a:solidFill>
              </a:rPr>
              <a:t>Innervation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Sensation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Vascularity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Skin Integrity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sz="2400" dirty="0"/>
          </a:p>
        </p:txBody>
      </p:sp>
      <p:pic>
        <p:nvPicPr>
          <p:cNvPr id="3" name="Picture 2" descr="A close up of an animal&#10;&#10;Description automatically generated">
            <a:extLst>
              <a:ext uri="{FF2B5EF4-FFF2-40B4-BE49-F238E27FC236}">
                <a16:creationId xmlns:a16="http://schemas.microsoft.com/office/drawing/2014/main" id="{F3A65830-D2A0-4B9A-834B-AA70216A9FD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3621" y="2953393"/>
            <a:ext cx="4724399" cy="31495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2011B4-340E-4A01-9956-D3DBEBE78A1B}"/>
              </a:ext>
            </a:extLst>
          </p:cNvPr>
          <p:cNvSpPr txBox="1"/>
          <p:nvPr/>
        </p:nvSpPr>
        <p:spPr>
          <a:xfrm>
            <a:off x="8248793" y="6210421"/>
            <a:ext cx="3430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Hand of Mountain Gorilla, Rwanda</a:t>
            </a:r>
          </a:p>
        </p:txBody>
      </p:sp>
    </p:spTree>
    <p:extLst>
      <p:ext uri="{BB962C8B-B14F-4D97-AF65-F5344CB8AC3E}">
        <p14:creationId xmlns:p14="http://schemas.microsoft.com/office/powerpoint/2010/main" val="37376147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7315200" cy="685800"/>
          </a:xfrm>
        </p:spPr>
        <p:txBody>
          <a:bodyPr/>
          <a:lstStyle/>
          <a:p>
            <a:pPr algn="l"/>
            <a:r>
              <a:rPr lang="en-US" sz="4000" dirty="0">
                <a:solidFill>
                  <a:srgbClr val="FFFF00"/>
                </a:solidFill>
              </a:rPr>
              <a:t>Extrinsic Extensors</a:t>
            </a:r>
          </a:p>
        </p:txBody>
      </p:sp>
      <p:sp>
        <p:nvSpPr>
          <p:cNvPr id="541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3200" y="1143000"/>
            <a:ext cx="5791200" cy="4572000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EIP and EDM add independent function not strength</a:t>
            </a:r>
          </a:p>
        </p:txBody>
      </p:sp>
      <p:pic>
        <p:nvPicPr>
          <p:cNvPr id="541705" name="Picture 9" descr="buster_poindexter_drinking_martin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846138"/>
            <a:ext cx="6299200" cy="2735262"/>
          </a:xfrm>
          <a:prstGeom prst="rect">
            <a:avLst/>
          </a:prstGeom>
          <a:noFill/>
        </p:spPr>
      </p:pic>
      <p:pic>
        <p:nvPicPr>
          <p:cNvPr id="541708" name="Picture 12" descr="finger_point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3810001"/>
            <a:ext cx="6400800" cy="2447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67431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>
                <a:solidFill>
                  <a:srgbClr val="FFFF00"/>
                </a:solidFill>
              </a:rPr>
              <a:t>Extensor </a:t>
            </a:r>
            <a:r>
              <a:rPr lang="en-US" sz="4000" dirty="0" err="1">
                <a:solidFill>
                  <a:srgbClr val="FFFF00"/>
                </a:solidFill>
              </a:rPr>
              <a:t>Pollicis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FFFF00"/>
                </a:solidFill>
              </a:rPr>
              <a:t>Longus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572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95400"/>
            <a:ext cx="5384800" cy="4525963"/>
          </a:xfrm>
        </p:spPr>
        <p:txBody>
          <a:bodyPr/>
          <a:lstStyle/>
          <a:p>
            <a:pPr>
              <a:buFontTx/>
              <a:buNone/>
            </a:pPr>
            <a:endParaRPr lang="en-US" sz="3600" b="1"/>
          </a:p>
          <a:p>
            <a:pPr>
              <a:buFontTx/>
              <a:buNone/>
            </a:pPr>
            <a:endParaRPr lang="en-US" sz="3600" b="1"/>
          </a:p>
        </p:txBody>
      </p:sp>
      <p:pic>
        <p:nvPicPr>
          <p:cNvPr id="572420" name="Picture 4" descr="first &amp; 3rd extensor compartment anatomy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17600" y="2362200"/>
            <a:ext cx="4184651" cy="4311650"/>
          </a:xfrm>
          <a:noFill/>
          <a:ln/>
        </p:spPr>
      </p:pic>
      <p:pic>
        <p:nvPicPr>
          <p:cNvPr id="572421" name="Picture 5" descr="first &amp; 3rd extensor compartment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384800" y="2590800"/>
            <a:ext cx="6394451" cy="3957638"/>
          </a:xfrm>
          <a:noFill/>
          <a:ln/>
        </p:spPr>
      </p:pic>
      <p:sp>
        <p:nvSpPr>
          <p:cNvPr id="572422" name="Line 6"/>
          <p:cNvSpPr>
            <a:spLocks noChangeShapeType="1"/>
          </p:cNvSpPr>
          <p:nvPr/>
        </p:nvSpPr>
        <p:spPr bwMode="auto">
          <a:xfrm flipH="1">
            <a:off x="9652000" y="4876800"/>
            <a:ext cx="304800" cy="53340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72423" name="Line 7"/>
          <p:cNvSpPr>
            <a:spLocks noChangeShapeType="1"/>
          </p:cNvSpPr>
          <p:nvPr/>
        </p:nvSpPr>
        <p:spPr bwMode="auto">
          <a:xfrm flipV="1">
            <a:off x="8636000" y="5943600"/>
            <a:ext cx="1117600" cy="228600"/>
          </a:xfrm>
          <a:prstGeom prst="line">
            <a:avLst/>
          </a:prstGeom>
          <a:noFill/>
          <a:ln w="38100">
            <a:solidFill>
              <a:srgbClr val="FF0066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72424" name="Line 8"/>
          <p:cNvSpPr>
            <a:spLocks noChangeShapeType="1"/>
          </p:cNvSpPr>
          <p:nvPr/>
        </p:nvSpPr>
        <p:spPr bwMode="auto">
          <a:xfrm>
            <a:off x="6502400" y="4038600"/>
            <a:ext cx="101600" cy="9906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72425" name="Oval 9"/>
          <p:cNvSpPr>
            <a:spLocks noChangeArrowheads="1"/>
          </p:cNvSpPr>
          <p:nvPr/>
        </p:nvSpPr>
        <p:spPr bwMode="auto">
          <a:xfrm>
            <a:off x="10058400" y="5257800"/>
            <a:ext cx="609600" cy="457200"/>
          </a:xfrm>
          <a:prstGeom prst="ellips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2426" name="Line 10"/>
          <p:cNvSpPr>
            <a:spLocks noChangeShapeType="1"/>
          </p:cNvSpPr>
          <p:nvPr/>
        </p:nvSpPr>
        <p:spPr bwMode="auto">
          <a:xfrm>
            <a:off x="3352800" y="4648200"/>
            <a:ext cx="812800" cy="228600"/>
          </a:xfrm>
          <a:prstGeom prst="line">
            <a:avLst/>
          </a:prstGeom>
          <a:noFill/>
          <a:ln w="762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9DEA16ED-4B05-4235-B290-9CC8FC1EB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9600" y="5064579"/>
            <a:ext cx="11489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 dirty="0">
                <a:solidFill>
                  <a:srgbClr val="FF0000"/>
                </a:solidFill>
              </a:rPr>
              <a:t>Lister’s</a:t>
            </a:r>
          </a:p>
          <a:p>
            <a:pPr algn="l"/>
            <a:r>
              <a:rPr lang="en-US" sz="2000" b="1" dirty="0">
                <a:solidFill>
                  <a:srgbClr val="FF0000"/>
                </a:solidFill>
              </a:rPr>
              <a:t>Tubercle </a:t>
            </a:r>
          </a:p>
        </p:txBody>
      </p:sp>
    </p:spTree>
    <p:extLst>
      <p:ext uri="{BB962C8B-B14F-4D97-AF65-F5344CB8AC3E}">
        <p14:creationId xmlns:p14="http://schemas.microsoft.com/office/powerpoint/2010/main" val="12295887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07200" y="373625"/>
            <a:ext cx="5689600" cy="7620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Digital Flexors: 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FDP, FDS, FPL</a:t>
            </a:r>
          </a:p>
        </p:txBody>
      </p:sp>
      <p:pic>
        <p:nvPicPr>
          <p:cNvPr id="519171" name="Picture 3" descr="scan000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bright="-36000" contrast="48000"/>
          </a:blip>
          <a:srcRect/>
          <a:stretch>
            <a:fillRect/>
          </a:stretch>
        </p:blipFill>
        <p:spPr>
          <a:xfrm>
            <a:off x="914400" y="609600"/>
            <a:ext cx="5674784" cy="6019800"/>
          </a:xfrm>
          <a:noFill/>
          <a:ln/>
        </p:spPr>
      </p:pic>
      <p:sp>
        <p:nvSpPr>
          <p:cNvPr id="519172" name="Text Box 4"/>
          <p:cNvSpPr txBox="1">
            <a:spLocks noChangeArrowheads="1"/>
          </p:cNvSpPr>
          <p:nvPr/>
        </p:nvSpPr>
        <p:spPr bwMode="auto">
          <a:xfrm>
            <a:off x="4449234" y="4164013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chemeClr val="bg2"/>
                </a:solidFill>
              </a:rPr>
              <a:t>☺</a:t>
            </a:r>
          </a:p>
        </p:txBody>
      </p:sp>
      <p:sp>
        <p:nvSpPr>
          <p:cNvPr id="519173" name="Text Box 5"/>
          <p:cNvSpPr txBox="1">
            <a:spLocks noChangeArrowheads="1"/>
          </p:cNvSpPr>
          <p:nvPr/>
        </p:nvSpPr>
        <p:spPr bwMode="auto">
          <a:xfrm>
            <a:off x="6807200" y="2362201"/>
            <a:ext cx="31683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 dirty="0">
                <a:solidFill>
                  <a:schemeClr val="bg1"/>
                </a:solidFill>
              </a:rPr>
              <a:t>Flexor </a:t>
            </a:r>
            <a:r>
              <a:rPr lang="en-US" sz="2000" b="1" dirty="0" err="1">
                <a:solidFill>
                  <a:schemeClr val="bg1"/>
                </a:solidFill>
              </a:rPr>
              <a:t>Digitorum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Profundus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19174" name="Line 6"/>
          <p:cNvSpPr>
            <a:spLocks noChangeShapeType="1"/>
          </p:cNvSpPr>
          <p:nvPr/>
        </p:nvSpPr>
        <p:spPr bwMode="auto">
          <a:xfrm flipH="1">
            <a:off x="5994400" y="2590800"/>
            <a:ext cx="812800" cy="7620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159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102" name="Rectangle 6"/>
          <p:cNvSpPr>
            <a:spLocks noGrp="1" noChangeArrowheads="1"/>
          </p:cNvSpPr>
          <p:nvPr>
            <p:ph type="title"/>
          </p:nvPr>
        </p:nvSpPr>
        <p:spPr>
          <a:xfrm>
            <a:off x="838200" y="158653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Carpal Tunnel</a:t>
            </a:r>
            <a:r>
              <a:rPr lang="en-US" dirty="0"/>
              <a:t> </a:t>
            </a:r>
          </a:p>
        </p:txBody>
      </p:sp>
      <p:pic>
        <p:nvPicPr>
          <p:cNvPr id="644100" name="Picture 4" descr="zone4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049588"/>
            <a:ext cx="6858000" cy="38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4101" name="Picture 5" descr="DSCN384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6197600" cy="37099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74736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5384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>
                <a:solidFill>
                  <a:srgbClr val="FFFF00"/>
                </a:solidFill>
              </a:rPr>
              <a:t>Extrinsic Flexors: </a:t>
            </a:r>
            <a:br>
              <a:rPr lang="en-US" sz="4000" dirty="0">
                <a:solidFill>
                  <a:srgbClr val="FFFF00"/>
                </a:solidFill>
              </a:rPr>
            </a:br>
            <a:r>
              <a:rPr lang="en-US" sz="4000" dirty="0">
                <a:solidFill>
                  <a:srgbClr val="FFFF00"/>
                </a:solidFill>
              </a:rPr>
              <a:t>FDS and FDP</a:t>
            </a:r>
          </a:p>
        </p:txBody>
      </p:sp>
      <p:sp>
        <p:nvSpPr>
          <p:cNvPr id="521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6400" y="1447800"/>
            <a:ext cx="5080000" cy="4114800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  <a:effectLst/>
              </a:rPr>
              <a:t>Synovial linings decrease friction in tight places (CT and FDS bifurcation)</a:t>
            </a:r>
          </a:p>
          <a:p>
            <a:r>
              <a:rPr lang="en-US" sz="2800" dirty="0">
                <a:solidFill>
                  <a:schemeClr val="bg1"/>
                </a:solidFill>
                <a:effectLst/>
              </a:rPr>
              <a:t>Function is dependent on intact gliding structures; sheaths and pulley system can enhance or impede gliding</a:t>
            </a:r>
          </a:p>
        </p:txBody>
      </p:sp>
      <p:pic>
        <p:nvPicPr>
          <p:cNvPr id="521220" name="Picture 4" descr="Fig 9-16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50568" y="0"/>
            <a:ext cx="5541433" cy="4495800"/>
          </a:xfrm>
          <a:noFill/>
          <a:ln/>
        </p:spPr>
      </p:pic>
      <p:pic>
        <p:nvPicPr>
          <p:cNvPr id="521221" name="Picture 5" descr="DSCN379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4343400"/>
            <a:ext cx="6705600" cy="251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00085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0"/>
            <a:ext cx="10972800" cy="884238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Flexor Tendon Pulley System</a:t>
            </a:r>
          </a:p>
        </p:txBody>
      </p:sp>
      <p:sp>
        <p:nvSpPr>
          <p:cNvPr id="527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1967" y="2868560"/>
            <a:ext cx="11988800" cy="990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800" dirty="0"/>
              <a:t>	</a:t>
            </a:r>
            <a:r>
              <a:rPr lang="en-US" sz="2800" dirty="0">
                <a:solidFill>
                  <a:srgbClr val="FFFF00"/>
                </a:solidFill>
              </a:rPr>
              <a:t>Maintains tendons and sheath close to bone to prevent bow stringing and enhance mechanical advantage</a:t>
            </a:r>
          </a:p>
        </p:txBody>
      </p:sp>
      <p:pic>
        <p:nvPicPr>
          <p:cNvPr id="527364" name="Picture 4" descr="pulley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838201"/>
            <a:ext cx="12192000" cy="2060575"/>
          </a:xfrm>
          <a:noFill/>
          <a:ln/>
        </p:spPr>
      </p:pic>
      <p:pic>
        <p:nvPicPr>
          <p:cNvPr id="527365" name="Picture 5" descr="DSCN381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0400" y="3733801"/>
            <a:ext cx="7721600" cy="2049463"/>
          </a:xfrm>
          <a:prstGeom prst="rect">
            <a:avLst/>
          </a:prstGeom>
          <a:noFill/>
        </p:spPr>
      </p:pic>
      <p:pic>
        <p:nvPicPr>
          <p:cNvPr id="527366" name="Picture 6" descr="DSCN381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897438"/>
            <a:ext cx="7620000" cy="19605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40530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10972800" cy="655638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rgbClr val="FFFF00"/>
                </a:solidFill>
              </a:rPr>
              <a:t>Flexor Tendon Pulley System</a:t>
            </a:r>
          </a:p>
        </p:txBody>
      </p:sp>
      <p:sp>
        <p:nvSpPr>
          <p:cNvPr id="529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7639" y="4945693"/>
            <a:ext cx="11647715" cy="1558470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  <a:effectLst/>
              </a:rPr>
              <a:t>Originally thought that A2 and A4 considered most crucial to prevent bowstringing; recent flexor tendon research suggests this may be fake news</a:t>
            </a:r>
          </a:p>
          <a:p>
            <a:r>
              <a:rPr lang="en-US" sz="2800" dirty="0">
                <a:solidFill>
                  <a:schemeClr val="bg1"/>
                </a:solidFill>
                <a:effectLst/>
              </a:rPr>
              <a:t>Loss will result in decreased flexion ROM and grip strength</a:t>
            </a:r>
          </a:p>
        </p:txBody>
      </p:sp>
      <p:pic>
        <p:nvPicPr>
          <p:cNvPr id="529415" name="Picture 6" descr="puley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0094" y="1035548"/>
            <a:ext cx="5004592" cy="344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flxpulleysatwork">
            <a:extLst>
              <a:ext uri="{FF2B5EF4-FFF2-40B4-BE49-F238E27FC236}">
                <a16:creationId xmlns:a16="http://schemas.microsoft.com/office/drawing/2014/main" id="{1DCB2C60-B2BE-4080-9EDD-DF7B9522E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8605" y="1017240"/>
            <a:ext cx="5172891" cy="3523081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3895943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5" name="Rectangle 5"/>
          <p:cNvSpPr>
            <a:spLocks noGrp="1" noChangeArrowheads="1"/>
          </p:cNvSpPr>
          <p:nvPr>
            <p:ph type="title"/>
          </p:nvPr>
        </p:nvSpPr>
        <p:spPr>
          <a:xfrm>
            <a:off x="493486" y="526254"/>
            <a:ext cx="4673600" cy="7921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Vincula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Camper’s Chiasm  </a:t>
            </a:r>
          </a:p>
        </p:txBody>
      </p:sp>
      <p:pic>
        <p:nvPicPr>
          <p:cNvPr id="650244" name="Picture 4" descr="DSCN360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600" y="2176464"/>
            <a:ext cx="5486400" cy="4681537"/>
          </a:xfrm>
          <a:prstGeom prst="rect">
            <a:avLst/>
          </a:prstGeom>
          <a:noFill/>
        </p:spPr>
      </p:pic>
      <p:pic>
        <p:nvPicPr>
          <p:cNvPr id="650246" name="Picture 6" descr="DSCN381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43201"/>
            <a:ext cx="7924800" cy="3192463"/>
          </a:xfrm>
          <a:prstGeom prst="rect">
            <a:avLst/>
          </a:prstGeom>
          <a:noFill/>
        </p:spPr>
      </p:pic>
      <p:pic>
        <p:nvPicPr>
          <p:cNvPr id="650247" name="Picture 7" descr="scan009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4763"/>
            <a:ext cx="6400800" cy="3295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2005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1600" y="228600"/>
            <a:ext cx="4978400" cy="11430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Flexors vs. </a:t>
            </a:r>
            <a:br>
              <a:rPr lang="en-US" sz="4000" dirty="0">
                <a:solidFill>
                  <a:srgbClr val="FFFF00"/>
                </a:solidFill>
              </a:rPr>
            </a:br>
            <a:r>
              <a:rPr lang="en-US" sz="4000" dirty="0">
                <a:solidFill>
                  <a:srgbClr val="FFFF00"/>
                </a:solidFill>
              </a:rPr>
              <a:t>Extensors</a:t>
            </a:r>
          </a:p>
        </p:txBody>
      </p:sp>
      <p:sp>
        <p:nvSpPr>
          <p:cNvPr id="5038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8901" y="1447800"/>
            <a:ext cx="5092700" cy="4114800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Extensor do not have </a:t>
            </a:r>
          </a:p>
          <a:p>
            <a:pPr>
              <a:buFontTx/>
              <a:buNone/>
            </a:pPr>
            <a:r>
              <a:rPr lang="en-US" sz="2800" dirty="0">
                <a:solidFill>
                  <a:schemeClr val="bg1"/>
                </a:solidFill>
              </a:rPr>
              <a:t>    a pulley system</a:t>
            </a:r>
          </a:p>
          <a:p>
            <a:r>
              <a:rPr lang="en-US" sz="2800" dirty="0">
                <a:solidFill>
                  <a:schemeClr val="bg1"/>
                </a:solidFill>
              </a:rPr>
              <a:t>“Bow stringing” at extensor retinaculum</a:t>
            </a:r>
          </a:p>
          <a:p>
            <a:r>
              <a:rPr lang="en-US" sz="2800" dirty="0">
                <a:solidFill>
                  <a:schemeClr val="bg1"/>
                </a:solidFill>
              </a:rPr>
              <a:t>All extensor tendons are </a:t>
            </a:r>
            <a:r>
              <a:rPr lang="en-US" sz="2800" dirty="0" err="1">
                <a:solidFill>
                  <a:schemeClr val="bg1"/>
                </a:solidFill>
              </a:rPr>
              <a:t>extrasynovial</a:t>
            </a:r>
            <a:r>
              <a:rPr lang="en-US" sz="2800" dirty="0">
                <a:solidFill>
                  <a:schemeClr val="bg1"/>
                </a:solidFill>
              </a:rPr>
              <a:t> except for zone 7</a:t>
            </a:r>
          </a:p>
          <a:p>
            <a:pPr>
              <a:buFontTx/>
              <a:buNone/>
            </a:pPr>
            <a:endParaRPr lang="en-US" sz="2800" dirty="0"/>
          </a:p>
          <a:p>
            <a:pPr>
              <a:buFontTx/>
              <a:buNone/>
            </a:pPr>
            <a:endParaRPr lang="en-US" sz="2800" dirty="0"/>
          </a:p>
        </p:txBody>
      </p:sp>
      <p:pic>
        <p:nvPicPr>
          <p:cNvPr id="503812" name="Picture 4" descr="scan00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84801" y="3729038"/>
            <a:ext cx="6007100" cy="3128962"/>
          </a:xfrm>
          <a:noFill/>
          <a:ln/>
        </p:spPr>
      </p:pic>
      <p:sp>
        <p:nvSpPr>
          <p:cNvPr id="503814" name="Line 6"/>
          <p:cNvSpPr>
            <a:spLocks noChangeShapeType="1"/>
          </p:cNvSpPr>
          <p:nvPr/>
        </p:nvSpPr>
        <p:spPr bwMode="auto">
          <a:xfrm>
            <a:off x="4775200" y="3124200"/>
            <a:ext cx="3894667" cy="1981200"/>
          </a:xfrm>
          <a:prstGeom prst="line">
            <a:avLst/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pic>
        <p:nvPicPr>
          <p:cNvPr id="503815" name="Picture 7" descr="DSCN382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0000" y="0"/>
            <a:ext cx="7112000" cy="33035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50121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5384800" cy="1600200"/>
          </a:xfrm>
        </p:spPr>
        <p:txBody>
          <a:bodyPr/>
          <a:lstStyle/>
          <a:p>
            <a:r>
              <a:rPr lang="en-US" dirty="0" err="1">
                <a:solidFill>
                  <a:srgbClr val="FFFF00"/>
                </a:solidFill>
              </a:rPr>
              <a:t>Juncturae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Tendinae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43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8000" y="1752600"/>
            <a:ext cx="5378451" cy="4495800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Link EDC to prevent independent function</a:t>
            </a:r>
          </a:p>
          <a:p>
            <a:r>
              <a:rPr lang="en-US" sz="2800" dirty="0">
                <a:solidFill>
                  <a:schemeClr val="bg1"/>
                </a:solidFill>
              </a:rPr>
              <a:t>Maintain dorsal placement of extensors tendons over MPs during flexion</a:t>
            </a:r>
          </a:p>
        </p:txBody>
      </p:sp>
      <p:pic>
        <p:nvPicPr>
          <p:cNvPr id="543748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502400" y="0"/>
            <a:ext cx="4667251" cy="3505200"/>
          </a:xfrm>
        </p:spPr>
      </p:pic>
      <p:pic>
        <p:nvPicPr>
          <p:cNvPr id="543749" name="Picture 5" descr="DSCN357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1" y="3505200"/>
            <a:ext cx="4950884" cy="33528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flipV="1">
            <a:off x="6991109" y="5960962"/>
            <a:ext cx="1747777" cy="28743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7456025" y="1676400"/>
            <a:ext cx="1747777" cy="28743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202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anchorCtr="0"/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Prehension – two types 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-1" y="1600200"/>
            <a:ext cx="11307847" cy="4495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			Grasp/Grip				   Pinch/Prehension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581636" name="Picture 10" descr="scan001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73967" y="2135187"/>
            <a:ext cx="4781550" cy="3960813"/>
          </a:xfrm>
          <a:noFill/>
        </p:spPr>
      </p:pic>
      <p:pic>
        <p:nvPicPr>
          <p:cNvPr id="581637" name="Picture 12" descr="scan001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004050" y="2133600"/>
            <a:ext cx="3511550" cy="3962400"/>
          </a:xfrm>
          <a:noFill/>
        </p:spPr>
      </p:pic>
    </p:spTree>
    <p:extLst>
      <p:ext uri="{BB962C8B-B14F-4D97-AF65-F5344CB8AC3E}">
        <p14:creationId xmlns:p14="http://schemas.microsoft.com/office/powerpoint/2010/main" val="8797888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5794" name="Picture 2" descr="DSCN34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1" y="76201"/>
            <a:ext cx="5990167" cy="3541713"/>
          </a:xfrm>
          <a:prstGeom prst="rect">
            <a:avLst/>
          </a:prstGeom>
          <a:noFill/>
        </p:spPr>
      </p:pic>
      <p:pic>
        <p:nvPicPr>
          <p:cNvPr id="545795" name="Picture 3" descr="DSCN348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0000" y="3413126"/>
            <a:ext cx="5994400" cy="3444875"/>
          </a:xfrm>
          <a:prstGeom prst="rect">
            <a:avLst/>
          </a:prstGeom>
          <a:noFill/>
        </p:spPr>
      </p:pic>
      <p:sp>
        <p:nvSpPr>
          <p:cNvPr id="545796" name="Text Box 4"/>
          <p:cNvSpPr txBox="1">
            <a:spLocks noChangeArrowheads="1"/>
          </p:cNvSpPr>
          <p:nvPr/>
        </p:nvSpPr>
        <p:spPr bwMode="auto">
          <a:xfrm>
            <a:off x="6907518" y="76201"/>
            <a:ext cx="37261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4800" b="1" i="1" dirty="0">
                <a:solidFill>
                  <a:srgbClr val="FFFF00"/>
                </a:solidFill>
              </a:rPr>
              <a:t>Bet You Can’t </a:t>
            </a:r>
          </a:p>
        </p:txBody>
      </p:sp>
      <p:pic>
        <p:nvPicPr>
          <p:cNvPr id="5" name="Picture 2" descr="mallylambchop">
            <a:extLst>
              <a:ext uri="{FF2B5EF4-FFF2-40B4-BE49-F238E27FC236}">
                <a16:creationId xmlns:a16="http://schemas.microsoft.com/office/drawing/2014/main" id="{7428CC54-56D8-482F-9D76-F742E9C15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3036" y="907198"/>
            <a:ext cx="4135111" cy="22049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67388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20800" y="0"/>
            <a:ext cx="10390717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Extensor Mechanism</a:t>
            </a:r>
          </a:p>
        </p:txBody>
      </p:sp>
      <p:sp>
        <p:nvSpPr>
          <p:cNvPr id="549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6627" y="990600"/>
            <a:ext cx="5080000" cy="4876800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EDC flattens into extensor hood just distal to MCP joint</a:t>
            </a:r>
          </a:p>
          <a:p>
            <a:r>
              <a:rPr lang="en-US" sz="2800" dirty="0">
                <a:solidFill>
                  <a:schemeClr val="bg1"/>
                </a:solidFill>
              </a:rPr>
              <a:t>Central tendon inserts onto base </a:t>
            </a:r>
          </a:p>
          <a:p>
            <a:pPr>
              <a:buFontTx/>
              <a:buNone/>
            </a:pPr>
            <a:r>
              <a:rPr lang="en-US" sz="2800" dirty="0">
                <a:solidFill>
                  <a:schemeClr val="bg1"/>
                </a:solidFill>
              </a:rPr>
              <a:t>	of middle phalanx</a:t>
            </a:r>
          </a:p>
          <a:p>
            <a:r>
              <a:rPr lang="en-US" sz="2800" dirty="0">
                <a:solidFill>
                  <a:schemeClr val="bg1"/>
                </a:solidFill>
              </a:rPr>
              <a:t>Lateral bands arise at PIP joint and reunite into terminal tendon</a:t>
            </a:r>
          </a:p>
        </p:txBody>
      </p:sp>
      <p:pic>
        <p:nvPicPr>
          <p:cNvPr id="549892" name="Picture 4" descr="Fig 9-1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55919" y="962291"/>
            <a:ext cx="6604000" cy="3055938"/>
          </a:xfrm>
          <a:noFill/>
          <a:ln/>
        </p:spPr>
      </p:pic>
      <p:pic>
        <p:nvPicPr>
          <p:cNvPr id="549893" name="Picture 5" descr="latviewexttendon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0942" y="4065355"/>
            <a:ext cx="7518400" cy="2624137"/>
          </a:xfrm>
          <a:noFill/>
          <a:ln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8830517-B663-451C-9C6C-A64BEA8198A1}"/>
              </a:ext>
            </a:extLst>
          </p:cNvPr>
          <p:cNvSpPr/>
          <p:nvPr/>
        </p:nvSpPr>
        <p:spPr>
          <a:xfrm>
            <a:off x="10161563" y="2153194"/>
            <a:ext cx="623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MCP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4EA55B-BD13-491B-B323-9AF6B0596652}"/>
              </a:ext>
            </a:extLst>
          </p:cNvPr>
          <p:cNvSpPr/>
          <p:nvPr/>
        </p:nvSpPr>
        <p:spPr>
          <a:xfrm>
            <a:off x="9371986" y="5076326"/>
            <a:ext cx="623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MCP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A783E0-26CD-4E71-BC26-61C02E58FAAB}"/>
              </a:ext>
            </a:extLst>
          </p:cNvPr>
          <p:cNvSpPr/>
          <p:nvPr/>
        </p:nvSpPr>
        <p:spPr>
          <a:xfrm>
            <a:off x="7211274" y="5128504"/>
            <a:ext cx="479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PIP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9F443C-1129-4C5D-9187-C12AEF8345E4}"/>
              </a:ext>
            </a:extLst>
          </p:cNvPr>
          <p:cNvSpPr/>
          <p:nvPr/>
        </p:nvSpPr>
        <p:spPr>
          <a:xfrm>
            <a:off x="7211274" y="1920625"/>
            <a:ext cx="479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PIP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3691B0-3B3F-437B-A174-133D5DE30CBB}"/>
              </a:ext>
            </a:extLst>
          </p:cNvPr>
          <p:cNvSpPr/>
          <p:nvPr/>
        </p:nvSpPr>
        <p:spPr>
          <a:xfrm>
            <a:off x="6276349" y="2490260"/>
            <a:ext cx="503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DIP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6FB67B-F53C-420B-A16D-A694799E0725}"/>
              </a:ext>
            </a:extLst>
          </p:cNvPr>
          <p:cNvSpPr/>
          <p:nvPr/>
        </p:nvSpPr>
        <p:spPr>
          <a:xfrm>
            <a:off x="5844168" y="5377423"/>
            <a:ext cx="503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DIP</a:t>
            </a:r>
          </a:p>
        </p:txBody>
      </p:sp>
    </p:spTree>
    <p:extLst>
      <p:ext uri="{BB962C8B-B14F-4D97-AF65-F5344CB8AC3E}">
        <p14:creationId xmlns:p14="http://schemas.microsoft.com/office/powerpoint/2010/main" val="20271014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4470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</a:rPr>
              <a:t>Oblique Retinacular</a:t>
            </a:r>
            <a:br>
              <a:rPr lang="en-US" sz="4000" dirty="0">
                <a:solidFill>
                  <a:srgbClr val="FFFF00"/>
                </a:solidFill>
              </a:rPr>
            </a:br>
            <a:r>
              <a:rPr lang="en-US" sz="4000" dirty="0">
                <a:solidFill>
                  <a:srgbClr val="FFFF00"/>
                </a:solidFill>
              </a:rPr>
              <a:t>Ligament (ORL)</a:t>
            </a:r>
          </a:p>
        </p:txBody>
      </p:sp>
      <p:sp>
        <p:nvSpPr>
          <p:cNvPr id="551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6400" y="2133600"/>
            <a:ext cx="5181600" cy="4495800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ORL arises from the A2 pulley near proximal phalanx</a:t>
            </a:r>
          </a:p>
          <a:p>
            <a:r>
              <a:rPr lang="en-US" sz="2800" dirty="0">
                <a:solidFill>
                  <a:schemeClr val="bg1"/>
                </a:solidFill>
              </a:rPr>
              <a:t>ORL lies </a:t>
            </a:r>
            <a:r>
              <a:rPr lang="en-US" sz="2800" i="1" dirty="0">
                <a:solidFill>
                  <a:schemeClr val="bg1"/>
                </a:solidFill>
              </a:rPr>
              <a:t>volar to PIP</a:t>
            </a:r>
            <a:r>
              <a:rPr lang="en-US" sz="2800" dirty="0">
                <a:solidFill>
                  <a:schemeClr val="bg1"/>
                </a:solidFill>
              </a:rPr>
              <a:t> joint and </a:t>
            </a:r>
            <a:r>
              <a:rPr lang="en-US" sz="2800" i="1" dirty="0">
                <a:solidFill>
                  <a:schemeClr val="bg1"/>
                </a:solidFill>
              </a:rPr>
              <a:t>dorsal to DIP</a:t>
            </a:r>
            <a:r>
              <a:rPr lang="en-US" sz="2800" dirty="0">
                <a:solidFill>
                  <a:schemeClr val="bg1"/>
                </a:solidFill>
              </a:rPr>
              <a:t> joint</a:t>
            </a:r>
          </a:p>
        </p:txBody>
      </p:sp>
      <p:pic>
        <p:nvPicPr>
          <p:cNvPr id="551940" name="Picture 4" descr="Fig 9-18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88000" y="450850"/>
            <a:ext cx="6604000" cy="3054350"/>
          </a:xfrm>
          <a:noFill/>
          <a:ln/>
        </p:spPr>
      </p:pic>
      <p:pic>
        <p:nvPicPr>
          <p:cNvPr id="551944" name="Picture 8" descr="PIPliganatomy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1600000">
            <a:off x="5094817" y="3733800"/>
            <a:ext cx="7112000" cy="1989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265282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 anchorCtr="0"/>
          <a:lstStyle/>
          <a:p>
            <a:pPr algn="ctr">
              <a:defRPr/>
            </a:pPr>
            <a:r>
              <a:rPr lang="en-US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Extensor Mechanism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609600" y="5410200"/>
            <a:ext cx="109728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Oblique Retinacular Ligaments (ORL)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Synchronous IP flexion or extension</a:t>
            </a:r>
          </a:p>
        </p:txBody>
      </p:sp>
      <p:pic>
        <p:nvPicPr>
          <p:cNvPr id="660484" name="Picture 4" descr="or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2000" y="1600201"/>
            <a:ext cx="822960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293963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6388" name="Picture 4" descr="3-30-10 00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366" y="130628"/>
            <a:ext cx="8500533" cy="4781550"/>
          </a:xfrm>
          <a:prstGeom prst="rect">
            <a:avLst/>
          </a:prstGeom>
          <a:noFill/>
        </p:spPr>
      </p:pic>
      <p:pic>
        <p:nvPicPr>
          <p:cNvPr id="656389" name="Picture 5" descr="PIPliganatomy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1600000">
            <a:off x="676366" y="4223476"/>
            <a:ext cx="8534400" cy="2387600"/>
          </a:xfrm>
          <a:prstGeom prst="rect">
            <a:avLst/>
          </a:prstGeom>
          <a:noFill/>
        </p:spPr>
      </p:pic>
      <p:pic>
        <p:nvPicPr>
          <p:cNvPr id="4" name="Picture 5" descr="DSCN2369">
            <a:extLst>
              <a:ext uri="{FF2B5EF4-FFF2-40B4-BE49-F238E27FC236}">
                <a16:creationId xmlns:a16="http://schemas.microsoft.com/office/drawing/2014/main" id="{300679EA-EC37-46A2-AEF2-A93B8D971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7428410" y="2384332"/>
            <a:ext cx="5991497" cy="23092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346201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2220481" y="0"/>
            <a:ext cx="8788012" cy="1017457"/>
          </a:xfrm>
          <a:prstGeom prst="rect">
            <a:avLst/>
          </a:prstGeom>
        </p:spPr>
        <p:txBody>
          <a:bodyPr vert="horz" wrap="square" lIns="0" tIns="337057" rIns="0" bIns="0" rtlCol="0">
            <a:spAutoFit/>
          </a:bodyPr>
          <a:lstStyle/>
          <a:p>
            <a:pPr marL="2421890">
              <a:lnSpc>
                <a:spcPct val="100000"/>
              </a:lnSpc>
            </a:pPr>
            <a:r>
              <a:rPr b="1" spc="-5" dirty="0">
                <a:solidFill>
                  <a:srgbClr val="FFFF00"/>
                </a:solidFill>
              </a:rPr>
              <a:t>Vasculature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67C2718-5934-4563-8EE6-07B59135E01F}"/>
              </a:ext>
            </a:extLst>
          </p:cNvPr>
          <p:cNvGrpSpPr/>
          <p:nvPr/>
        </p:nvGrpSpPr>
        <p:grpSpPr>
          <a:xfrm>
            <a:off x="816734" y="1233300"/>
            <a:ext cx="4288409" cy="5397500"/>
            <a:chOff x="816734" y="1233300"/>
            <a:chExt cx="4288409" cy="5397500"/>
          </a:xfrm>
        </p:grpSpPr>
        <p:sp>
          <p:nvSpPr>
            <p:cNvPr id="3" name="object 3"/>
            <p:cNvSpPr/>
            <p:nvPr/>
          </p:nvSpPr>
          <p:spPr>
            <a:xfrm>
              <a:off x="816734" y="1233300"/>
              <a:ext cx="4288409" cy="5397500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78873" y="4781405"/>
              <a:ext cx="789305" cy="179226"/>
            </a:xfrm>
            <a:custGeom>
              <a:avLst/>
              <a:gdLst/>
              <a:ahLst/>
              <a:cxnLst/>
              <a:rect l="l" t="t" r="r" b="b"/>
              <a:pathLst>
                <a:path w="789304" h="182245">
                  <a:moveTo>
                    <a:pt x="0" y="182232"/>
                  </a:moveTo>
                  <a:lnTo>
                    <a:pt x="788835" y="182232"/>
                  </a:lnTo>
                  <a:lnTo>
                    <a:pt x="788835" y="0"/>
                  </a:lnTo>
                  <a:lnTo>
                    <a:pt x="0" y="0"/>
                  </a:lnTo>
                  <a:lnTo>
                    <a:pt x="0" y="182232"/>
                  </a:lnTo>
                  <a:close/>
                </a:path>
              </a:pathLst>
            </a:custGeom>
            <a:ln w="22225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168311" y="4314206"/>
              <a:ext cx="789305" cy="182245"/>
            </a:xfrm>
            <a:custGeom>
              <a:avLst/>
              <a:gdLst/>
              <a:ahLst/>
              <a:cxnLst/>
              <a:rect l="l" t="t" r="r" b="b"/>
              <a:pathLst>
                <a:path w="789304" h="182245">
                  <a:moveTo>
                    <a:pt x="0" y="182232"/>
                  </a:moveTo>
                  <a:lnTo>
                    <a:pt x="788835" y="182232"/>
                  </a:lnTo>
                  <a:lnTo>
                    <a:pt x="788835" y="0"/>
                  </a:lnTo>
                  <a:lnTo>
                    <a:pt x="0" y="0"/>
                  </a:lnTo>
                  <a:lnTo>
                    <a:pt x="0" y="182232"/>
                  </a:lnTo>
                  <a:close/>
                </a:path>
              </a:pathLst>
            </a:custGeom>
            <a:ln w="22225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3">
            <a:extLst>
              <a:ext uri="{FF2B5EF4-FFF2-40B4-BE49-F238E27FC236}">
                <a16:creationId xmlns:a16="http://schemas.microsoft.com/office/drawing/2014/main" id="{4646AF83-EAEA-4300-B649-929647D9AC36}"/>
              </a:ext>
            </a:extLst>
          </p:cNvPr>
          <p:cNvSpPr/>
          <p:nvPr/>
        </p:nvSpPr>
        <p:spPr>
          <a:xfrm>
            <a:off x="5126833" y="424661"/>
            <a:ext cx="7065167" cy="4446357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1A28EE-08EB-40C2-B5DE-2979B36E8842}"/>
              </a:ext>
            </a:extLst>
          </p:cNvPr>
          <p:cNvSpPr txBox="1"/>
          <p:nvPr/>
        </p:nvSpPr>
        <p:spPr>
          <a:xfrm>
            <a:off x="5171041" y="4960631"/>
            <a:ext cx="68879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Deep Palmar Arch – continuation of Radial Artery </a:t>
            </a:r>
          </a:p>
          <a:p>
            <a:r>
              <a:rPr lang="en-US" sz="2400" dirty="0">
                <a:solidFill>
                  <a:schemeClr val="bg1"/>
                </a:solidFill>
              </a:rPr>
              <a:t>meets deep branch of Ulnar Artery </a:t>
            </a:r>
          </a:p>
          <a:p>
            <a:r>
              <a:rPr lang="en-US" sz="2400" dirty="0">
                <a:solidFill>
                  <a:schemeClr val="bg1"/>
                </a:solidFill>
              </a:rPr>
              <a:t>Superficial Palmar Arch – continuation of Ulnar Artery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8893" y="182083"/>
            <a:ext cx="10491688" cy="999145"/>
          </a:xfrm>
          <a:prstGeom prst="rect">
            <a:avLst/>
          </a:prstGeom>
        </p:spPr>
        <p:txBody>
          <a:bodyPr vert="horz" wrap="square" lIns="0" tIns="318922" rIns="0" bIns="0" rtlCol="0">
            <a:spAutoFit/>
          </a:bodyPr>
          <a:lstStyle/>
          <a:p>
            <a:pPr marL="331470">
              <a:lnSpc>
                <a:spcPct val="100000"/>
              </a:lnSpc>
            </a:pPr>
            <a:r>
              <a:rPr lang="en-US" dirty="0">
                <a:solidFill>
                  <a:srgbClr val="FFFF00"/>
                </a:solidFill>
              </a:rPr>
              <a:t>Cutaneous </a:t>
            </a:r>
            <a:r>
              <a:rPr dirty="0">
                <a:solidFill>
                  <a:srgbClr val="FFFF00"/>
                </a:solidFill>
              </a:rPr>
              <a:t>Nerve</a:t>
            </a:r>
            <a:r>
              <a:rPr lang="en-US" dirty="0">
                <a:solidFill>
                  <a:srgbClr val="FFFF00"/>
                </a:solidFill>
              </a:rPr>
              <a:t> Supply</a:t>
            </a:r>
            <a:r>
              <a:rPr spc="-40" dirty="0">
                <a:solidFill>
                  <a:srgbClr val="FFFF00"/>
                </a:solidFill>
              </a:rPr>
              <a:t> </a:t>
            </a:r>
            <a:r>
              <a:rPr spc="-5" dirty="0">
                <a:solidFill>
                  <a:srgbClr val="FFFF00"/>
                </a:solidFill>
              </a:rPr>
              <a:t>o</a:t>
            </a:r>
            <a:r>
              <a:rPr dirty="0">
                <a:solidFill>
                  <a:srgbClr val="FFFF00"/>
                </a:solidFill>
              </a:rPr>
              <a:t>f t</a:t>
            </a:r>
            <a:r>
              <a:rPr spc="10" dirty="0">
                <a:solidFill>
                  <a:srgbClr val="FFFF00"/>
                </a:solidFill>
              </a:rPr>
              <a:t>h</a:t>
            </a:r>
            <a:r>
              <a:rPr dirty="0">
                <a:solidFill>
                  <a:srgbClr val="FFFF00"/>
                </a:solidFill>
              </a:rPr>
              <a:t>e </a:t>
            </a:r>
            <a:r>
              <a:rPr spc="-15" dirty="0">
                <a:solidFill>
                  <a:srgbClr val="FFFF00"/>
                </a:solidFill>
              </a:rPr>
              <a:t>U</a:t>
            </a:r>
            <a:r>
              <a:rPr spc="-5" dirty="0">
                <a:solidFill>
                  <a:srgbClr val="FFFF00"/>
                </a:solidFill>
              </a:rPr>
              <a:t>pp</a:t>
            </a:r>
            <a:r>
              <a:rPr spc="10" dirty="0">
                <a:solidFill>
                  <a:srgbClr val="FFFF00"/>
                </a:solidFill>
              </a:rPr>
              <a:t>e</a:t>
            </a:r>
            <a:r>
              <a:rPr dirty="0">
                <a:solidFill>
                  <a:srgbClr val="FFFF00"/>
                </a:solidFill>
              </a:rPr>
              <a:t>r </a:t>
            </a:r>
            <a:r>
              <a:rPr spc="-5" dirty="0">
                <a:solidFill>
                  <a:srgbClr val="FFFF00"/>
                </a:solidFill>
              </a:rPr>
              <a:t>Limb</a:t>
            </a:r>
          </a:p>
        </p:txBody>
      </p:sp>
      <p:sp>
        <p:nvSpPr>
          <p:cNvPr id="3" name="object 3"/>
          <p:cNvSpPr/>
          <p:nvPr/>
        </p:nvSpPr>
        <p:spPr>
          <a:xfrm>
            <a:off x="630541" y="1590445"/>
            <a:ext cx="4953000" cy="5172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6079" y="3952519"/>
            <a:ext cx="758825" cy="563880"/>
          </a:xfrm>
          <a:custGeom>
            <a:avLst/>
            <a:gdLst/>
            <a:ahLst/>
            <a:cxnLst/>
            <a:rect l="l" t="t" r="r" b="b"/>
            <a:pathLst>
              <a:path w="758825" h="563879">
                <a:moveTo>
                  <a:pt x="0" y="563854"/>
                </a:moveTo>
                <a:lnTo>
                  <a:pt x="758774" y="563854"/>
                </a:lnTo>
                <a:lnTo>
                  <a:pt x="758774" y="0"/>
                </a:lnTo>
                <a:lnTo>
                  <a:pt x="0" y="0"/>
                </a:lnTo>
                <a:lnTo>
                  <a:pt x="0" y="563854"/>
                </a:lnTo>
                <a:close/>
              </a:path>
            </a:pathLst>
          </a:custGeom>
          <a:ln w="22225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86660" y="4311675"/>
            <a:ext cx="758825" cy="563880"/>
          </a:xfrm>
          <a:custGeom>
            <a:avLst/>
            <a:gdLst/>
            <a:ahLst/>
            <a:cxnLst/>
            <a:rect l="l" t="t" r="r" b="b"/>
            <a:pathLst>
              <a:path w="758825" h="563879">
                <a:moveTo>
                  <a:pt x="0" y="563854"/>
                </a:moveTo>
                <a:lnTo>
                  <a:pt x="758774" y="563854"/>
                </a:lnTo>
                <a:lnTo>
                  <a:pt x="758774" y="0"/>
                </a:lnTo>
                <a:lnTo>
                  <a:pt x="0" y="0"/>
                </a:lnTo>
                <a:lnTo>
                  <a:pt x="0" y="563854"/>
                </a:lnTo>
                <a:close/>
              </a:path>
            </a:pathLst>
          </a:custGeom>
          <a:ln w="22225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91175" y="3832568"/>
            <a:ext cx="477520" cy="479425"/>
          </a:xfrm>
          <a:custGeom>
            <a:avLst/>
            <a:gdLst/>
            <a:ahLst/>
            <a:cxnLst/>
            <a:rect l="l" t="t" r="r" b="b"/>
            <a:pathLst>
              <a:path w="477519" h="479425">
                <a:moveTo>
                  <a:pt x="0" y="479082"/>
                </a:moveTo>
                <a:lnTo>
                  <a:pt x="477075" y="479082"/>
                </a:lnTo>
                <a:lnTo>
                  <a:pt x="477075" y="0"/>
                </a:lnTo>
                <a:lnTo>
                  <a:pt x="0" y="0"/>
                </a:lnTo>
                <a:lnTo>
                  <a:pt x="0" y="479082"/>
                </a:lnTo>
                <a:close/>
              </a:path>
            </a:pathLst>
          </a:custGeom>
          <a:ln w="22225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2996" y="6194056"/>
            <a:ext cx="591185" cy="159385"/>
          </a:xfrm>
          <a:custGeom>
            <a:avLst/>
            <a:gdLst/>
            <a:ahLst/>
            <a:cxnLst/>
            <a:rect l="l" t="t" r="r" b="b"/>
            <a:pathLst>
              <a:path w="591185" h="159385">
                <a:moveTo>
                  <a:pt x="0" y="159029"/>
                </a:moveTo>
                <a:lnTo>
                  <a:pt x="590778" y="159029"/>
                </a:lnTo>
                <a:lnTo>
                  <a:pt x="590778" y="0"/>
                </a:lnTo>
                <a:lnTo>
                  <a:pt x="0" y="0"/>
                </a:lnTo>
                <a:lnTo>
                  <a:pt x="0" y="159029"/>
                </a:lnTo>
                <a:close/>
              </a:path>
            </a:pathLst>
          </a:custGeom>
          <a:ln w="22225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75403" y="5092522"/>
            <a:ext cx="877569" cy="155575"/>
          </a:xfrm>
          <a:custGeom>
            <a:avLst/>
            <a:gdLst/>
            <a:ahLst/>
            <a:cxnLst/>
            <a:rect l="l" t="t" r="r" b="b"/>
            <a:pathLst>
              <a:path w="877569" h="155575">
                <a:moveTo>
                  <a:pt x="0" y="155371"/>
                </a:moveTo>
                <a:lnTo>
                  <a:pt x="877023" y="155371"/>
                </a:lnTo>
                <a:lnTo>
                  <a:pt x="877023" y="0"/>
                </a:lnTo>
                <a:lnTo>
                  <a:pt x="0" y="0"/>
                </a:lnTo>
                <a:lnTo>
                  <a:pt x="0" y="155371"/>
                </a:lnTo>
                <a:close/>
              </a:path>
            </a:pathLst>
          </a:custGeom>
          <a:ln w="22225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16851" y="5192140"/>
            <a:ext cx="476884" cy="133350"/>
          </a:xfrm>
          <a:custGeom>
            <a:avLst/>
            <a:gdLst/>
            <a:ahLst/>
            <a:cxnLst/>
            <a:rect l="l" t="t" r="r" b="b"/>
            <a:pathLst>
              <a:path w="476885" h="133350">
                <a:moveTo>
                  <a:pt x="0" y="133350"/>
                </a:moveTo>
                <a:lnTo>
                  <a:pt x="476808" y="133350"/>
                </a:lnTo>
                <a:lnTo>
                  <a:pt x="476808" y="0"/>
                </a:lnTo>
                <a:lnTo>
                  <a:pt x="0" y="0"/>
                </a:lnTo>
                <a:lnTo>
                  <a:pt x="0" y="133350"/>
                </a:lnTo>
                <a:close/>
              </a:path>
            </a:pathLst>
          </a:custGeom>
          <a:ln w="22225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09871" y="4334141"/>
            <a:ext cx="1089660" cy="182245"/>
          </a:xfrm>
          <a:custGeom>
            <a:avLst/>
            <a:gdLst/>
            <a:ahLst/>
            <a:cxnLst/>
            <a:rect l="l" t="t" r="r" b="b"/>
            <a:pathLst>
              <a:path w="1089660" h="182245">
                <a:moveTo>
                  <a:pt x="0" y="182232"/>
                </a:moveTo>
                <a:lnTo>
                  <a:pt x="1089063" y="182232"/>
                </a:lnTo>
                <a:lnTo>
                  <a:pt x="1089063" y="0"/>
                </a:lnTo>
                <a:lnTo>
                  <a:pt x="0" y="0"/>
                </a:lnTo>
                <a:lnTo>
                  <a:pt x="0" y="182232"/>
                </a:lnTo>
                <a:close/>
              </a:path>
            </a:pathLst>
          </a:custGeom>
          <a:ln w="22225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84543" y="6247893"/>
            <a:ext cx="536575" cy="105410"/>
          </a:xfrm>
          <a:custGeom>
            <a:avLst/>
            <a:gdLst/>
            <a:ahLst/>
            <a:cxnLst/>
            <a:rect l="l" t="t" r="r" b="b"/>
            <a:pathLst>
              <a:path w="536575" h="105410">
                <a:moveTo>
                  <a:pt x="0" y="105192"/>
                </a:moveTo>
                <a:lnTo>
                  <a:pt x="536308" y="105192"/>
                </a:lnTo>
                <a:lnTo>
                  <a:pt x="536308" y="0"/>
                </a:lnTo>
                <a:lnTo>
                  <a:pt x="0" y="0"/>
                </a:lnTo>
                <a:lnTo>
                  <a:pt x="0" y="105192"/>
                </a:lnTo>
                <a:close/>
              </a:path>
            </a:pathLst>
          </a:custGeom>
          <a:ln w="22225">
            <a:solidFill>
              <a:srgbClr val="E36C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720976" y="617538"/>
            <a:ext cx="7794625" cy="1143000"/>
          </a:xfrm>
        </p:spPr>
        <p:txBody>
          <a:bodyPr/>
          <a:lstStyle/>
          <a:p>
            <a:r>
              <a:rPr lang="en-US" sz="4000" dirty="0">
                <a:solidFill>
                  <a:srgbClr val="FFFF00"/>
                </a:solidFill>
              </a:rPr>
              <a:t>Sensory Distribution in the Hand</a:t>
            </a:r>
            <a:r>
              <a:rPr lang="en-US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17920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0288" y="2209800"/>
            <a:ext cx="3948112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920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1" y="2209800"/>
            <a:ext cx="415131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9205" name="Text Box 5"/>
          <p:cNvSpPr txBox="1">
            <a:spLocks noChangeArrowheads="1"/>
          </p:cNvSpPr>
          <p:nvPr/>
        </p:nvSpPr>
        <p:spPr bwMode="auto">
          <a:xfrm>
            <a:off x="4938714" y="2319338"/>
            <a:ext cx="7786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Dorsal</a:t>
            </a:r>
          </a:p>
        </p:txBody>
      </p:sp>
      <p:sp>
        <p:nvSpPr>
          <p:cNvPr id="179206" name="Text Box 6"/>
          <p:cNvSpPr txBox="1">
            <a:spLocks noChangeArrowheads="1"/>
          </p:cNvSpPr>
          <p:nvPr/>
        </p:nvSpPr>
        <p:spPr bwMode="auto">
          <a:xfrm>
            <a:off x="6705600" y="2286000"/>
            <a:ext cx="8715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Volar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Median Nerve Innervation</a:t>
            </a:r>
          </a:p>
        </p:txBody>
      </p:sp>
      <p:sp>
        <p:nvSpPr>
          <p:cNvPr id="566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5378451" cy="44958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effectLst/>
              </a:rPr>
              <a:t>FDS</a:t>
            </a:r>
          </a:p>
          <a:p>
            <a:r>
              <a:rPr lang="en-US" dirty="0" err="1">
                <a:solidFill>
                  <a:schemeClr val="bg1"/>
                </a:solidFill>
                <a:effectLst/>
              </a:rPr>
              <a:t>Lumbricals</a:t>
            </a:r>
            <a:r>
              <a:rPr lang="en-US" dirty="0">
                <a:solidFill>
                  <a:schemeClr val="bg1"/>
                </a:solidFill>
                <a:effectLst/>
              </a:rPr>
              <a:t> (II, III)</a:t>
            </a:r>
          </a:p>
          <a:p>
            <a:r>
              <a:rPr lang="en-US" dirty="0" err="1">
                <a:solidFill>
                  <a:schemeClr val="bg1"/>
                </a:solidFill>
                <a:effectLst/>
              </a:rPr>
              <a:t>AbPB</a:t>
            </a:r>
            <a:endParaRPr lang="en-US" dirty="0">
              <a:solidFill>
                <a:schemeClr val="bg1"/>
              </a:solidFill>
              <a:effectLst/>
            </a:endParaRPr>
          </a:p>
          <a:p>
            <a:r>
              <a:rPr lang="en-US" dirty="0">
                <a:solidFill>
                  <a:schemeClr val="bg1"/>
                </a:solidFill>
                <a:effectLst/>
              </a:rPr>
              <a:t>OP</a:t>
            </a:r>
          </a:p>
          <a:p>
            <a:r>
              <a:rPr lang="en-US" dirty="0">
                <a:solidFill>
                  <a:schemeClr val="bg1"/>
                </a:solidFill>
                <a:effectLst/>
              </a:rPr>
              <a:t>FPB (superficial head)</a:t>
            </a:r>
          </a:p>
          <a:p>
            <a:r>
              <a:rPr lang="en-US" dirty="0" err="1">
                <a:solidFill>
                  <a:schemeClr val="bg1"/>
                </a:solidFill>
                <a:effectLst/>
              </a:rPr>
              <a:t>Pronator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Teres</a:t>
            </a:r>
            <a:r>
              <a:rPr lang="en-US" dirty="0">
                <a:solidFill>
                  <a:schemeClr val="bg1"/>
                </a:solidFill>
                <a:effectLst/>
              </a:rPr>
              <a:t> (PT)</a:t>
            </a:r>
          </a:p>
          <a:p>
            <a:r>
              <a:rPr lang="en-US" dirty="0">
                <a:solidFill>
                  <a:schemeClr val="bg1"/>
                </a:solidFill>
                <a:effectLst/>
              </a:rPr>
              <a:t>FCR</a:t>
            </a:r>
          </a:p>
        </p:txBody>
      </p:sp>
      <p:sp>
        <p:nvSpPr>
          <p:cNvPr id="5662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203952" y="1600200"/>
            <a:ext cx="5378449" cy="4495800"/>
          </a:xfrm>
        </p:spPr>
        <p:txBody>
          <a:bodyPr/>
          <a:lstStyle/>
          <a:p>
            <a:pPr>
              <a:buFontTx/>
              <a:buNone/>
            </a:pPr>
            <a:r>
              <a:rPr lang="en-US" u="sng" dirty="0">
                <a:solidFill>
                  <a:schemeClr val="bg1"/>
                </a:solidFill>
                <a:effectLst/>
              </a:rPr>
              <a:t>Anterior </a:t>
            </a:r>
            <a:r>
              <a:rPr lang="en-US" u="sng" dirty="0" err="1">
                <a:solidFill>
                  <a:schemeClr val="bg1"/>
                </a:solidFill>
                <a:effectLst/>
              </a:rPr>
              <a:t>Interosseous</a:t>
            </a:r>
            <a:endParaRPr lang="en-US" u="sng" dirty="0">
              <a:solidFill>
                <a:schemeClr val="bg1"/>
              </a:solidFill>
              <a:effectLst/>
            </a:endParaRPr>
          </a:p>
          <a:p>
            <a:r>
              <a:rPr lang="en-US" dirty="0">
                <a:solidFill>
                  <a:schemeClr val="bg1"/>
                </a:solidFill>
                <a:effectLst/>
              </a:rPr>
              <a:t>FDP  II (III)</a:t>
            </a:r>
          </a:p>
          <a:p>
            <a:r>
              <a:rPr lang="en-US" dirty="0">
                <a:solidFill>
                  <a:schemeClr val="bg1"/>
                </a:solidFill>
                <a:effectLst/>
              </a:rPr>
              <a:t>FPL</a:t>
            </a:r>
          </a:p>
          <a:p>
            <a:r>
              <a:rPr lang="en-US" dirty="0" err="1">
                <a:solidFill>
                  <a:schemeClr val="bg1"/>
                </a:solidFill>
                <a:effectLst/>
              </a:rPr>
              <a:t>Pronator</a:t>
            </a:r>
            <a:r>
              <a:rPr lang="en-US" dirty="0">
                <a:solidFill>
                  <a:schemeClr val="bg1"/>
                </a:solidFill>
                <a:effectLst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</a:rPr>
              <a:t>Quadratus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>
              <a:buFontTx/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48525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Ulnar Nerve Innervation</a:t>
            </a:r>
          </a:p>
        </p:txBody>
      </p:sp>
      <p:sp>
        <p:nvSpPr>
          <p:cNvPr id="568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5378451" cy="44958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 and PI</a:t>
            </a:r>
          </a:p>
          <a:p>
            <a:r>
              <a:rPr lang="en-US" dirty="0" err="1">
                <a:solidFill>
                  <a:schemeClr val="bg1"/>
                </a:solidFill>
              </a:rPr>
              <a:t>Lumbricals</a:t>
            </a:r>
            <a:r>
              <a:rPr lang="en-US" dirty="0">
                <a:solidFill>
                  <a:schemeClr val="bg1"/>
                </a:solidFill>
              </a:rPr>
              <a:t> IV, V</a:t>
            </a:r>
          </a:p>
          <a:p>
            <a:r>
              <a:rPr lang="en-US" dirty="0" err="1">
                <a:solidFill>
                  <a:schemeClr val="bg1"/>
                </a:solidFill>
              </a:rPr>
              <a:t>AdP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FPB (deep head)</a:t>
            </a:r>
          </a:p>
          <a:p>
            <a:r>
              <a:rPr lang="en-US" dirty="0">
                <a:solidFill>
                  <a:schemeClr val="bg1"/>
                </a:solidFill>
              </a:rPr>
              <a:t>Hypothenar:</a:t>
            </a:r>
          </a:p>
          <a:p>
            <a:pPr lvl="1"/>
            <a:r>
              <a:rPr lang="en-US" sz="2800" dirty="0" err="1">
                <a:solidFill>
                  <a:schemeClr val="bg1"/>
                </a:solidFill>
              </a:rPr>
              <a:t>AbDM</a:t>
            </a:r>
            <a:endParaRPr lang="en-US" sz="2800" dirty="0">
              <a:solidFill>
                <a:schemeClr val="bg1"/>
              </a:solidFill>
            </a:endParaRP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FDM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ODM</a:t>
            </a:r>
          </a:p>
          <a:p>
            <a:pPr lvl="1">
              <a:buFontTx/>
              <a:buNone/>
            </a:pPr>
            <a:endParaRPr lang="en-US" sz="2800" b="1" dirty="0"/>
          </a:p>
          <a:p>
            <a:pPr>
              <a:buFontTx/>
              <a:buNone/>
            </a:pPr>
            <a:endParaRPr lang="en-US" b="1" dirty="0"/>
          </a:p>
        </p:txBody>
      </p:sp>
      <p:sp>
        <p:nvSpPr>
          <p:cNvPr id="5683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203952" y="1600200"/>
            <a:ext cx="5378449" cy="44958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FCU</a:t>
            </a:r>
          </a:p>
          <a:p>
            <a:r>
              <a:rPr lang="en-US" dirty="0">
                <a:solidFill>
                  <a:schemeClr val="bg1"/>
                </a:solidFill>
              </a:rPr>
              <a:t>FDP IV, V (III)</a:t>
            </a:r>
          </a:p>
          <a:p>
            <a:pPr>
              <a:buFontTx/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614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2452273" y="310989"/>
            <a:ext cx="8604289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Grips/Grasp: </a:t>
            </a:r>
            <a:r>
              <a:rPr lang="en-US" dirty="0">
                <a:solidFill>
                  <a:schemeClr val="bg1"/>
                </a:solidFill>
              </a:rPr>
              <a:t>uses all digits and palm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98307" name="Picture 3" descr="Power gri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1474" y="1062356"/>
            <a:ext cx="6297613" cy="5715000"/>
          </a:xfrm>
          <a:prstGeom prst="rect">
            <a:avLst/>
          </a:prstGeom>
          <a:noFill/>
        </p:spPr>
      </p:pic>
      <p:pic>
        <p:nvPicPr>
          <p:cNvPr id="1026" name="Picture 2" descr="Image result for carrying briefcase">
            <a:extLst>
              <a:ext uri="{FF2B5EF4-FFF2-40B4-BE49-F238E27FC236}">
                <a16:creationId xmlns:a16="http://schemas.microsoft.com/office/drawing/2014/main" id="{DEC35556-91D1-4CEF-8ABB-04A8296BD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541" y="943693"/>
            <a:ext cx="3830916" cy="310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holding a smartphone">
            <a:extLst>
              <a:ext uri="{FF2B5EF4-FFF2-40B4-BE49-F238E27FC236}">
                <a16:creationId xmlns:a16="http://schemas.microsoft.com/office/drawing/2014/main" id="{377DA00F-5E72-4C2D-9083-CD40A92C8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190" y="4365322"/>
            <a:ext cx="3317644" cy="220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04280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Radial Nerve Innervation</a:t>
            </a:r>
          </a:p>
        </p:txBody>
      </p:sp>
      <p:sp>
        <p:nvSpPr>
          <p:cNvPr id="570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5378451" cy="4495800"/>
          </a:xfrm>
        </p:spPr>
        <p:txBody>
          <a:bodyPr/>
          <a:lstStyle/>
          <a:p>
            <a:pPr>
              <a:buFontTx/>
              <a:buNone/>
            </a:pPr>
            <a:r>
              <a:rPr lang="en-US" u="sng" dirty="0">
                <a:solidFill>
                  <a:schemeClr val="bg1"/>
                </a:solidFill>
              </a:rPr>
              <a:t>Posterior </a:t>
            </a:r>
            <a:r>
              <a:rPr lang="en-US" u="sng" dirty="0" err="1">
                <a:solidFill>
                  <a:schemeClr val="bg1"/>
                </a:solidFill>
              </a:rPr>
              <a:t>Interosseous</a:t>
            </a:r>
            <a:endParaRPr lang="en-US" u="sng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EDC</a:t>
            </a:r>
          </a:p>
          <a:p>
            <a:r>
              <a:rPr lang="en-US" dirty="0">
                <a:solidFill>
                  <a:schemeClr val="bg1"/>
                </a:solidFill>
              </a:rPr>
              <a:t>EPL</a:t>
            </a:r>
          </a:p>
          <a:p>
            <a:r>
              <a:rPr lang="en-US" dirty="0">
                <a:solidFill>
                  <a:schemeClr val="bg1"/>
                </a:solidFill>
              </a:rPr>
              <a:t>EPB</a:t>
            </a:r>
          </a:p>
          <a:p>
            <a:r>
              <a:rPr lang="en-US" dirty="0">
                <a:solidFill>
                  <a:schemeClr val="bg1"/>
                </a:solidFill>
              </a:rPr>
              <a:t>APL</a:t>
            </a:r>
          </a:p>
          <a:p>
            <a:r>
              <a:rPr lang="en-US" dirty="0">
                <a:solidFill>
                  <a:schemeClr val="bg1"/>
                </a:solidFill>
              </a:rPr>
              <a:t>EIP</a:t>
            </a:r>
          </a:p>
          <a:p>
            <a:r>
              <a:rPr lang="en-US" dirty="0">
                <a:solidFill>
                  <a:schemeClr val="bg1"/>
                </a:solidFill>
              </a:rPr>
              <a:t>EDM</a:t>
            </a:r>
          </a:p>
          <a:p>
            <a:r>
              <a:rPr lang="en-US" dirty="0">
                <a:solidFill>
                  <a:schemeClr val="bg1"/>
                </a:solidFill>
              </a:rPr>
              <a:t>ECU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703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203952" y="1600200"/>
            <a:ext cx="5378449" cy="4495800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  <a:effectLst/>
              </a:rPr>
              <a:t>Supinator</a:t>
            </a:r>
            <a:endParaRPr lang="en-US" dirty="0">
              <a:solidFill>
                <a:schemeClr val="bg1"/>
              </a:solidFill>
              <a:effectLst/>
            </a:endParaRPr>
          </a:p>
          <a:p>
            <a:r>
              <a:rPr lang="en-US" dirty="0">
                <a:solidFill>
                  <a:schemeClr val="bg1"/>
                </a:solidFill>
                <a:effectLst/>
              </a:rPr>
              <a:t>ECRL</a:t>
            </a:r>
          </a:p>
          <a:p>
            <a:r>
              <a:rPr lang="en-US" dirty="0">
                <a:solidFill>
                  <a:schemeClr val="bg1"/>
                </a:solidFill>
                <a:effectLst/>
              </a:rPr>
              <a:t>ECRB</a:t>
            </a:r>
          </a:p>
        </p:txBody>
      </p:sp>
    </p:spTree>
    <p:extLst>
      <p:ext uri="{BB962C8B-B14F-4D97-AF65-F5344CB8AC3E}">
        <p14:creationId xmlns:p14="http://schemas.microsoft.com/office/powerpoint/2010/main" val="28001729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6" name="Picture 4" descr="scan00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31668" y="1053738"/>
            <a:ext cx="6728663" cy="4293325"/>
          </a:xfrm>
          <a:noFill/>
          <a:ln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006" y="104896"/>
            <a:ext cx="10515600" cy="716799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Pinch/Prehension</a:t>
            </a:r>
            <a:r>
              <a:rPr lang="en-US" dirty="0"/>
              <a:t>                 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70529"/>
            <a:ext cx="4241074" cy="513132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sz="4500" dirty="0">
                <a:solidFill>
                  <a:schemeClr val="bg1"/>
                </a:solidFill>
              </a:rPr>
              <a:t>Uses radial side of the hand – thumb, index, long fingers</a:t>
            </a:r>
          </a:p>
          <a:p>
            <a:pPr lvl="1"/>
            <a:r>
              <a:rPr lang="en-US" sz="4500" dirty="0">
                <a:solidFill>
                  <a:schemeClr val="bg1"/>
                </a:solidFill>
              </a:rPr>
              <a:t>Opposition enables thumb to hold against stable post of index and long fingers</a:t>
            </a:r>
          </a:p>
          <a:p>
            <a:pPr lvl="1"/>
            <a:r>
              <a:rPr lang="en-US" sz="4500" dirty="0">
                <a:solidFill>
                  <a:schemeClr val="bg1"/>
                </a:solidFill>
              </a:rPr>
              <a:t>Immobility of CMC for index and long  provides stability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Precisiongrips">
            <a:extLst>
              <a:ext uri="{FF2B5EF4-FFF2-40B4-BE49-F238E27FC236}">
                <a16:creationId xmlns:a16="http://schemas.microsoft.com/office/drawing/2014/main" id="{F65B7C8D-1A6A-4DB3-AFB6-2DC018EB7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5764" y="946112"/>
            <a:ext cx="7604522" cy="53801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8142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7600" y="381000"/>
            <a:ext cx="10390717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Hand Osteology </a:t>
            </a:r>
          </a:p>
        </p:txBody>
      </p:sp>
      <p:sp>
        <p:nvSpPr>
          <p:cNvPr id="468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286000"/>
            <a:ext cx="5080000" cy="41148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effectLst/>
              </a:rPr>
              <a:t>19 bones distal to the carpus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effectLst/>
              </a:rPr>
              <a:t>5 Metacarpals (I-V)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effectLst/>
              </a:rPr>
              <a:t>3 Phalanges (II-V)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effectLst/>
              </a:rPr>
              <a:t>2 Phalanges (I)</a:t>
            </a:r>
          </a:p>
          <a:p>
            <a:pPr lvl="1">
              <a:buFontTx/>
              <a:buNone/>
            </a:pPr>
            <a:endParaRPr lang="en-US" sz="2400" b="1" dirty="0">
              <a:effectLst/>
            </a:endParaRPr>
          </a:p>
        </p:txBody>
      </p:sp>
      <p:pic>
        <p:nvPicPr>
          <p:cNvPr id="469000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737" y="1355271"/>
            <a:ext cx="5355167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76C8EF-4F63-4A40-8F16-CF129E9C2E8D}"/>
              </a:ext>
            </a:extLst>
          </p:cNvPr>
          <p:cNvSpPr txBox="1"/>
          <p:nvPr/>
        </p:nvSpPr>
        <p:spPr>
          <a:xfrm>
            <a:off x="9062358" y="5224790"/>
            <a:ext cx="280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932E18-0D2E-4F75-BC37-B2F6DD633246}"/>
              </a:ext>
            </a:extLst>
          </p:cNvPr>
          <p:cNvSpPr txBox="1"/>
          <p:nvPr/>
        </p:nvSpPr>
        <p:spPr>
          <a:xfrm>
            <a:off x="8363825" y="4446461"/>
            <a:ext cx="377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II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ADBE0-FB64-4AEF-83E7-1BDF42CF8047}"/>
              </a:ext>
            </a:extLst>
          </p:cNvPr>
          <p:cNvSpPr txBox="1"/>
          <p:nvPr/>
        </p:nvSpPr>
        <p:spPr>
          <a:xfrm>
            <a:off x="10351030" y="2834846"/>
            <a:ext cx="761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RAY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5A25BF-E89B-4CFB-AB56-A487EDA78BD0}"/>
              </a:ext>
            </a:extLst>
          </p:cNvPr>
          <p:cNvSpPr txBox="1"/>
          <p:nvPr/>
        </p:nvSpPr>
        <p:spPr>
          <a:xfrm>
            <a:off x="7749374" y="4337251"/>
            <a:ext cx="473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III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C13928-5B76-4D9C-8839-87BE3E339465}"/>
              </a:ext>
            </a:extLst>
          </p:cNvPr>
          <p:cNvSpPr txBox="1"/>
          <p:nvPr/>
        </p:nvSpPr>
        <p:spPr>
          <a:xfrm>
            <a:off x="6653063" y="4701570"/>
            <a:ext cx="396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1DCCB9-47B3-4DA9-9FBA-791F326AF9CE}"/>
              </a:ext>
            </a:extLst>
          </p:cNvPr>
          <p:cNvSpPr txBox="1"/>
          <p:nvPr/>
        </p:nvSpPr>
        <p:spPr>
          <a:xfrm>
            <a:off x="7227226" y="4337251"/>
            <a:ext cx="492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IV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67B6D423-4050-4875-8F99-31E9A03DE7A8}"/>
              </a:ext>
            </a:extLst>
          </p:cNvPr>
          <p:cNvSpPr/>
          <p:nvPr/>
        </p:nvSpPr>
        <p:spPr>
          <a:xfrm>
            <a:off x="9305242" y="1828801"/>
            <a:ext cx="1045788" cy="271054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5283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Wrist Complex: </a:t>
            </a:r>
            <a:r>
              <a:rPr lang="en-US" dirty="0" err="1">
                <a:solidFill>
                  <a:srgbClr val="FFFF00"/>
                </a:solidFill>
              </a:rPr>
              <a:t>Osteology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05720" y="1672652"/>
            <a:ext cx="4043865" cy="41148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2400" b="1" dirty="0"/>
              <a:t> </a:t>
            </a:r>
            <a:r>
              <a:rPr lang="en-US" dirty="0">
                <a:solidFill>
                  <a:schemeClr val="bg1"/>
                </a:solidFill>
              </a:rPr>
              <a:t>Distal Radius and Ulna</a:t>
            </a:r>
          </a:p>
          <a:p>
            <a:pPr lvl="1">
              <a:buFontTx/>
              <a:buNone/>
            </a:pPr>
            <a:r>
              <a:rPr lang="en-US" sz="2800" dirty="0">
                <a:solidFill>
                  <a:schemeClr val="bg1"/>
                </a:solidFill>
              </a:rPr>
              <a:t>Radius extends more</a:t>
            </a:r>
          </a:p>
          <a:p>
            <a:pPr lvl="1">
              <a:buFontTx/>
              <a:buNone/>
            </a:pPr>
            <a:r>
              <a:rPr lang="en-US" sz="2800" dirty="0">
                <a:solidFill>
                  <a:schemeClr val="bg1"/>
                </a:solidFill>
              </a:rPr>
              <a:t>distally than ulna in AP</a:t>
            </a:r>
          </a:p>
          <a:p>
            <a:pPr lvl="1">
              <a:buFontTx/>
              <a:buNone/>
            </a:pPr>
            <a:r>
              <a:rPr lang="en-US" sz="2800" dirty="0">
                <a:solidFill>
                  <a:schemeClr val="bg1"/>
                </a:solidFill>
              </a:rPr>
              <a:t> and lateral views</a:t>
            </a:r>
          </a:p>
          <a:p>
            <a:pPr>
              <a:buNone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8 Carpal Bones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Proximal Row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Distal Row</a:t>
            </a:r>
          </a:p>
        </p:txBody>
      </p:sp>
      <p:pic>
        <p:nvPicPr>
          <p:cNvPr id="326660" name="Picture 4" descr="dorsalwristbon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99607" y="1852535"/>
            <a:ext cx="6350966" cy="3934917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814067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</TotalTime>
  <Words>1765</Words>
  <Application>Microsoft Office PowerPoint</Application>
  <PresentationFormat>Widescreen</PresentationFormat>
  <Paragraphs>402</Paragraphs>
  <Slides>61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7" baseType="lpstr">
      <vt:lpstr>Arial</vt:lpstr>
      <vt:lpstr>Calibri</vt:lpstr>
      <vt:lpstr>Calibri Light</vt:lpstr>
      <vt:lpstr>Tahoma</vt:lpstr>
      <vt:lpstr>Times New Roman</vt:lpstr>
      <vt:lpstr>Office Theme</vt:lpstr>
      <vt:lpstr>Anatomy of the Hand and Wrist </vt:lpstr>
      <vt:lpstr>Objectives </vt:lpstr>
      <vt:lpstr>The Hand: Complex Motor Tasks,  Interaction/Perception with Environment  </vt:lpstr>
      <vt:lpstr>Components of Prehension</vt:lpstr>
      <vt:lpstr>Prehension – two types </vt:lpstr>
      <vt:lpstr>Grips/Grasp: uses all digits and palm </vt:lpstr>
      <vt:lpstr>Pinch/Prehension                                     </vt:lpstr>
      <vt:lpstr>Hand Osteology </vt:lpstr>
      <vt:lpstr>Wrist Complex: Osteology</vt:lpstr>
      <vt:lpstr>Proximal Row </vt:lpstr>
      <vt:lpstr>The Problematic Scaphoid –Blood Flow Impacts Healing Rates </vt:lpstr>
      <vt:lpstr>Distal Row </vt:lpstr>
      <vt:lpstr>Bony Anatomy Hand/Wrist: Radiograph</vt:lpstr>
      <vt:lpstr>Palm of Hand</vt:lpstr>
      <vt:lpstr>Compartments of the Hand</vt:lpstr>
      <vt:lpstr>Muscles of the Hand: Extrinsic vs. Intrinsic </vt:lpstr>
      <vt:lpstr>Palm of Hand</vt:lpstr>
      <vt:lpstr>Palm of Hand</vt:lpstr>
      <vt:lpstr>Palm of Hand</vt:lpstr>
      <vt:lpstr>Mechanics for Pinch</vt:lpstr>
      <vt:lpstr>Hand Intrinsics: Hypothenar </vt:lpstr>
      <vt:lpstr>Palm of Hand</vt:lpstr>
      <vt:lpstr>Palm of Hand</vt:lpstr>
      <vt:lpstr>Carpal Tunnel </vt:lpstr>
      <vt:lpstr>Transverse Carpal Ligament (TLC) serves as point of attachment of hypothenar and thenar muscles</vt:lpstr>
      <vt:lpstr>Hand Intrinsics: Lumbricals </vt:lpstr>
      <vt:lpstr>Palm of Hand</vt:lpstr>
      <vt:lpstr>Hand Intrinsics: Interossei</vt:lpstr>
      <vt:lpstr>Palm of Hand</vt:lpstr>
      <vt:lpstr>Palm of Hand</vt:lpstr>
      <vt:lpstr>PowerPoint Presentation</vt:lpstr>
      <vt:lpstr>Forces in Key Pinch: Thumb Flx/Opp Opposed by 1st DI </vt:lpstr>
      <vt:lpstr>Intrinsic Muscles</vt:lpstr>
      <vt:lpstr>Role of Hand Intrinsic Muscles</vt:lpstr>
      <vt:lpstr>Extrinsic Musculature of the Hand</vt:lpstr>
      <vt:lpstr>Extensors: Superficial Layer</vt:lpstr>
      <vt:lpstr>Extensors Deep Layer  </vt:lpstr>
      <vt:lpstr>Extrinsic Extensors: 6 Compartments</vt:lpstr>
      <vt:lpstr>Flexors vs.  Extensors</vt:lpstr>
      <vt:lpstr>Extrinsic Extensors</vt:lpstr>
      <vt:lpstr>Extensor Pollicis Longus</vt:lpstr>
      <vt:lpstr>Digital Flexors:  FDP, FDS, FPL</vt:lpstr>
      <vt:lpstr>Carpal Tunnel </vt:lpstr>
      <vt:lpstr>Extrinsic Flexors:  FDS and FDP</vt:lpstr>
      <vt:lpstr>Flexor Tendon Pulley System</vt:lpstr>
      <vt:lpstr>Flexor Tendon Pulley System</vt:lpstr>
      <vt:lpstr>Vincula Camper’s Chiasm  </vt:lpstr>
      <vt:lpstr>Flexors vs.  Extensors</vt:lpstr>
      <vt:lpstr>Juncturae Tendinae</vt:lpstr>
      <vt:lpstr>PowerPoint Presentation</vt:lpstr>
      <vt:lpstr>Extensor Mechanism</vt:lpstr>
      <vt:lpstr>Oblique Retinacular Ligament (ORL)</vt:lpstr>
      <vt:lpstr>Extensor Mechanism</vt:lpstr>
      <vt:lpstr>PowerPoint Presentation</vt:lpstr>
      <vt:lpstr>Vasculature</vt:lpstr>
      <vt:lpstr>Cutaneous Nerve Supply of the Upper Limb</vt:lpstr>
      <vt:lpstr>Sensory Distribution in the Hand </vt:lpstr>
      <vt:lpstr>Median Nerve Innervation</vt:lpstr>
      <vt:lpstr>Ulnar Nerve Innervation</vt:lpstr>
      <vt:lpstr>Radial Nerve Innervation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 Therapy Review Course Location City Date</dc:title>
  <dc:creator>lhitchman</dc:creator>
  <cp:lastModifiedBy>Jane Fedorczyk</cp:lastModifiedBy>
  <cp:revision>85</cp:revision>
  <dcterms:created xsi:type="dcterms:W3CDTF">2014-04-16T20:34:23Z</dcterms:created>
  <dcterms:modified xsi:type="dcterms:W3CDTF">2020-06-28T19:23:00Z</dcterms:modified>
</cp:coreProperties>
</file>