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9" r:id="rId2"/>
    <p:sldMasterId id="2147483695" r:id="rId3"/>
    <p:sldMasterId id="2147483704" r:id="rId4"/>
  </p:sldMasterIdLst>
  <p:notesMasterIdLst>
    <p:notesMasterId r:id="rId75"/>
  </p:notesMasterIdLst>
  <p:sldIdLst>
    <p:sldId id="276" r:id="rId5"/>
    <p:sldId id="277" r:id="rId6"/>
    <p:sldId id="343" r:id="rId7"/>
    <p:sldId id="515" r:id="rId8"/>
    <p:sldId id="365" r:id="rId9"/>
    <p:sldId id="346" r:id="rId10"/>
    <p:sldId id="349" r:id="rId11"/>
    <p:sldId id="513" r:id="rId12"/>
    <p:sldId id="347" r:id="rId13"/>
    <p:sldId id="356" r:id="rId14"/>
    <p:sldId id="822" r:id="rId15"/>
    <p:sldId id="348" r:id="rId16"/>
    <p:sldId id="362" r:id="rId17"/>
    <p:sldId id="991" r:id="rId18"/>
    <p:sldId id="363" r:id="rId19"/>
    <p:sldId id="990" r:id="rId20"/>
    <p:sldId id="352" r:id="rId21"/>
    <p:sldId id="514" r:id="rId22"/>
    <p:sldId id="930" r:id="rId23"/>
    <p:sldId id="353" r:id="rId24"/>
    <p:sldId id="364" r:id="rId25"/>
    <p:sldId id="377" r:id="rId26"/>
    <p:sldId id="367" r:id="rId27"/>
    <p:sldId id="1009" r:id="rId28"/>
    <p:sldId id="369" r:id="rId29"/>
    <p:sldId id="479" r:id="rId30"/>
    <p:sldId id="480" r:id="rId31"/>
    <p:sldId id="481" r:id="rId32"/>
    <p:sldId id="382" r:id="rId33"/>
    <p:sldId id="516" r:id="rId34"/>
    <p:sldId id="372" r:id="rId35"/>
    <p:sldId id="383" r:id="rId36"/>
    <p:sldId id="384" r:id="rId37"/>
    <p:sldId id="385" r:id="rId38"/>
    <p:sldId id="391" r:id="rId39"/>
    <p:sldId id="393" r:id="rId40"/>
    <p:sldId id="394" r:id="rId41"/>
    <p:sldId id="1006" r:id="rId42"/>
    <p:sldId id="396" r:id="rId43"/>
    <p:sldId id="397" r:id="rId44"/>
    <p:sldId id="398" r:id="rId45"/>
    <p:sldId id="401" r:id="rId46"/>
    <p:sldId id="400" r:id="rId47"/>
    <p:sldId id="463" r:id="rId48"/>
    <p:sldId id="403" r:id="rId49"/>
    <p:sldId id="368" r:id="rId50"/>
    <p:sldId id="446" r:id="rId51"/>
    <p:sldId id="454" r:id="rId52"/>
    <p:sldId id="453" r:id="rId53"/>
    <p:sldId id="1007" r:id="rId54"/>
    <p:sldId id="461" r:id="rId55"/>
    <p:sldId id="1008" r:id="rId56"/>
    <p:sldId id="1010" r:id="rId57"/>
    <p:sldId id="373" r:id="rId58"/>
    <p:sldId id="471" r:id="rId59"/>
    <p:sldId id="273" r:id="rId60"/>
    <p:sldId id="272" r:id="rId61"/>
    <p:sldId id="472" r:id="rId62"/>
    <p:sldId id="992" r:id="rId63"/>
    <p:sldId id="274" r:id="rId64"/>
    <p:sldId id="521" r:id="rId65"/>
    <p:sldId id="522" r:id="rId66"/>
    <p:sldId id="523" r:id="rId67"/>
    <p:sldId id="280" r:id="rId68"/>
    <p:sldId id="474" r:id="rId69"/>
    <p:sldId id="281" r:id="rId70"/>
    <p:sldId id="285" r:id="rId71"/>
    <p:sldId id="282" r:id="rId72"/>
    <p:sldId id="283" r:id="rId73"/>
    <p:sldId id="48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49" autoAdjust="0"/>
    <p:restoredTop sz="94660"/>
  </p:normalViewPr>
  <p:slideViewPr>
    <p:cSldViewPr snapToGrid="0">
      <p:cViewPr varScale="1">
        <p:scale>
          <a:sx n="54" d="100"/>
          <a:sy n="54" d="100"/>
        </p:scale>
        <p:origin x="80" y="1176"/>
      </p:cViewPr>
      <p:guideLst/>
    </p:cSldViewPr>
  </p:slideViewPr>
  <p:notesTextViewPr>
    <p:cViewPr>
      <p:scale>
        <a:sx n="1" d="1"/>
        <a:sy n="1" d="1"/>
      </p:scale>
      <p:origin x="0" y="0"/>
    </p:cViewPr>
  </p:notesTextViewPr>
  <p:sorterViewPr>
    <p:cViewPr>
      <p:scale>
        <a:sx n="100" d="100"/>
        <a:sy n="100" d="100"/>
      </p:scale>
      <p:origin x="0" y="-164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E7BD4-211E-4C15-A08E-AAD78528074D}" type="datetimeFigureOut">
              <a:rPr lang="en-US" smtClean="0"/>
              <a:t>7/1/2020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33EFE-B279-497A-867B-581360D24EFD}" type="slidenum">
              <a:rPr lang="en-US" smtClean="0"/>
              <a:t>‹#›</a:t>
            </a:fld>
            <a:endParaRPr lang="en-US"/>
          </a:p>
        </p:txBody>
      </p:sp>
    </p:spTree>
    <p:extLst>
      <p:ext uri="{BB962C8B-B14F-4D97-AF65-F5344CB8AC3E}">
        <p14:creationId xmlns:p14="http://schemas.microsoft.com/office/powerpoint/2010/main" val="625029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DE0F3-86B2-4E7A-9A48-FF205EB89408}" type="slidenum">
              <a:rPr lang="en-US" altLang="en-US"/>
              <a:pPr/>
              <a:t>3</a:t>
            </a:fld>
            <a:endParaRPr lang="en-US" altLang="en-US"/>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8475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8D8962-49FC-40BF-BA8C-10E07CDB4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F16CF-9568-450B-ACF8-623000A8E19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3243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90C78-FC89-4BA7-9900-D8F7C235BF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79990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440E-BE66-45C8-9743-E11C91B43F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5833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84B78-D65A-45AA-B058-F377DC33797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649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BC035-D545-48FC-9962-7FA3AB2B940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8863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FBA3-BD75-48C3-A6E4-5E695443F41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34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47EF4-77B4-497B-946E-59DBDEE3D0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9540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1E9EA-2093-40A4-BA4D-3887C6CCDB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13846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A9D74-BCFC-4061-8CB4-77EE246230E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9435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AB31F3-DD56-4024-A264-F5036619E37C}" type="slidenum">
              <a:rPr lang="en-US" altLang="en-US"/>
              <a:pPr/>
              <a:t>6</a:t>
            </a:fld>
            <a:endParaRPr lang="en-US" altLang="en-US"/>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8396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3A22B-BFE7-4CBB-A267-8B50AD6C05C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0108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1ACAE-AB03-44FE-9BF7-391A20B4CE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9949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04732-638E-4FD4-B78E-3DB9793D077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0446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D8A64-049D-4323-BA38-9B0D386C12E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1253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DADF8-CB5A-404C-85DE-134D8FB6F27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7935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Friday, Session #1</a:t>
            </a:r>
          </a:p>
        </p:txBody>
      </p:sp>
      <p:sp>
        <p:nvSpPr>
          <p:cNvPr id="5"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575CA-929E-48E6-9FF8-463E14E469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7506" name="Rectangle 1"/>
          <p:cNvSpPr>
            <a:spLocks noGrp="1" noRot="1" noChangeAspect="1" noChangeArrowheads="1" noTextEdit="1"/>
          </p:cNvSpPr>
          <p:nvPr>
            <p:ph type="sldImg"/>
          </p:nvPr>
        </p:nvSpPr>
        <p:spPr>
          <a:solidFill>
            <a:srgbClr val="FFFFFF"/>
          </a:solidFill>
          <a:ln/>
        </p:spPr>
      </p:sp>
      <p:sp>
        <p:nvSpPr>
          <p:cNvPr id="277507" name="Rectangle 2"/>
          <p:cNvSpPr>
            <a:spLocks noGrp="1" noChangeArrowheads="1"/>
          </p:cNvSpPr>
          <p:nvPr>
            <p:ph type="body" idx="1"/>
          </p:nvPr>
        </p:nvSpPr>
        <p:spPr/>
        <p:txBody>
          <a:bodyPr/>
          <a:lstStyle/>
          <a:p>
            <a:pPr marL="39688" eaLnBrk="1" hangingPunct="1">
              <a:spcBef>
                <a:spcPts val="413"/>
              </a:spcBef>
            </a:pPr>
            <a:r>
              <a:rPr lang="en-US">
                <a:solidFill>
                  <a:srgbClr val="000000"/>
                </a:solidFill>
                <a:sym typeface="Arial" charset="0"/>
              </a:rPr>
              <a:t>Draw fig 11  2-97?</a:t>
            </a:r>
          </a:p>
        </p:txBody>
      </p:sp>
    </p:spTree>
    <p:extLst>
      <p:ext uri="{BB962C8B-B14F-4D97-AF65-F5344CB8AC3E}">
        <p14:creationId xmlns:p14="http://schemas.microsoft.com/office/powerpoint/2010/main" val="2996419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2D726-BA61-4BE4-A1CF-8D527DC8167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3628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Friday, Session #1</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EB914-7E05-4879-BB82-006BF495203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5458"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marL="0" marR="0" lvl="0" indent="0" algn="r" defTabSz="966788" rtl="0" eaLnBrk="1" fontAlgn="auto" latinLnBrk="0" hangingPunct="1">
              <a:lnSpc>
                <a:spcPct val="100000"/>
              </a:lnSpc>
              <a:spcBef>
                <a:spcPts val="0"/>
              </a:spcBef>
              <a:spcAft>
                <a:spcPts val="0"/>
              </a:spcAft>
              <a:buClrTx/>
              <a:buSzTx/>
              <a:buFontTx/>
              <a:buNone/>
              <a:tabLst/>
              <a:defRPr/>
            </a:pPr>
            <a:fld id="{DB00E659-C943-44BB-A341-4BDE1B5EE3DB}"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p:txBody>
          <a:bodyPr/>
          <a:lstStyle/>
          <a:p>
            <a:pPr eaLnBrk="1" hangingPunct="1"/>
            <a:r>
              <a:rPr lang="en-US" sz="900">
                <a:latin typeface="Helvetica" pitchFamily="1" charset="0"/>
                <a:cs typeface="Helvetica" pitchFamily="1" charset="0"/>
                <a:sym typeface="Helvetica" pitchFamily="1" charset="0"/>
              </a:rPr>
              <a:t>May 1998 P 168</a:t>
            </a:r>
          </a:p>
        </p:txBody>
      </p:sp>
    </p:spTree>
    <p:extLst>
      <p:ext uri="{BB962C8B-B14F-4D97-AF65-F5344CB8AC3E}">
        <p14:creationId xmlns:p14="http://schemas.microsoft.com/office/powerpoint/2010/main" val="3153487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Rot="1" noChangeAspect="1" noChangeArrowheads="1" noTextEdit="1"/>
          </p:cNvSpPr>
          <p:nvPr>
            <p:ph type="sldImg"/>
          </p:nvPr>
        </p:nvSpPr>
        <p:spPr>
          <a:xfrm>
            <a:off x="457200" y="720725"/>
            <a:ext cx="6400800" cy="3600450"/>
          </a:xfrm>
          <a:ln/>
        </p:spPr>
      </p:sp>
      <p:sp>
        <p:nvSpPr>
          <p:cNvPr id="496643"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02201-276E-49DA-8312-D7ECCE21742A}" type="datetime7">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Jul-20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Header Placeholder 2"/>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2724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583E2-9256-4FB5-8104-6C87AC37971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1762" name="Rectangle 2"/>
          <p:cNvSpPr>
            <a:spLocks noGrp="1" noRot="1" noChangeAspect="1" noChangeArrowheads="1" noTextEdit="1"/>
          </p:cNvSpPr>
          <p:nvPr>
            <p:ph type="sldImg"/>
          </p:nvPr>
        </p:nvSpPr>
        <p:spPr>
          <a:xfrm>
            <a:off x="381000" y="685800"/>
            <a:ext cx="6096000" cy="3429000"/>
          </a:xfrm>
          <a:ln/>
        </p:spPr>
      </p:sp>
      <p:sp>
        <p:nvSpPr>
          <p:cNvPr id="501763"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October 2014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D8962-49FC-40BF-BA8C-10E07CDB4498}" type="slidenum">
              <a:rPr lang="en-US" smtClean="0"/>
              <a:t>13</a:t>
            </a:fld>
            <a:endParaRPr lang="en-US"/>
          </a:p>
        </p:txBody>
      </p:sp>
    </p:spTree>
    <p:extLst>
      <p:ext uri="{BB962C8B-B14F-4D97-AF65-F5344CB8AC3E}">
        <p14:creationId xmlns:p14="http://schemas.microsoft.com/office/powerpoint/2010/main" val="126567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Rot="1" noChangeAspect="1" noChangeArrowheads="1" noTextEdit="1"/>
          </p:cNvSpPr>
          <p:nvPr>
            <p:ph type="sldImg"/>
          </p:nvPr>
        </p:nvSpPr>
        <p:spPr>
          <a:xfrm>
            <a:off x="457200" y="720725"/>
            <a:ext cx="6400800" cy="3600450"/>
          </a:xfrm>
          <a:ln/>
        </p:spPr>
      </p:sp>
      <p:sp>
        <p:nvSpPr>
          <p:cNvPr id="504835"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46F3B-EC3F-450D-BF1D-474ABBC05190}" type="datetime7">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Jul-20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Header Placeholder 2"/>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58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91099-0825-4F17-B6D5-65246A9211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2306" name="Rectangle 2"/>
          <p:cNvSpPr>
            <a:spLocks noGrp="1" noRot="1" noChangeAspect="1" noChangeArrowheads="1" noTextEdit="1"/>
          </p:cNvSpPr>
          <p:nvPr>
            <p:ph type="sldImg"/>
          </p:nvPr>
        </p:nvSpPr>
        <p:spPr>
          <a:xfrm>
            <a:off x="381000" y="685800"/>
            <a:ext cx="6096000" cy="3429000"/>
          </a:xfrm>
          <a:ln/>
        </p:spPr>
      </p:sp>
      <p:sp>
        <p:nvSpPr>
          <p:cNvPr id="482307"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October 2014</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EBFE8-8F62-4F64-89C5-9C7DEABED7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6402" name="Rectangle 2"/>
          <p:cNvSpPr>
            <a:spLocks noGrp="1" noRot="1" noChangeAspect="1" noChangeArrowheads="1" noTextEdit="1"/>
          </p:cNvSpPr>
          <p:nvPr>
            <p:ph type="sldImg"/>
          </p:nvPr>
        </p:nvSpPr>
        <p:spPr>
          <a:xfrm>
            <a:off x="381000" y="685800"/>
            <a:ext cx="6096000" cy="3429000"/>
          </a:xfrm>
          <a:ln/>
        </p:spPr>
      </p:sp>
      <p:sp>
        <p:nvSpPr>
          <p:cNvPr id="486403"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October 2014</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8F803-4BEA-4D3D-969D-F3E3E6A06EE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4354" name="Rectangle 2"/>
          <p:cNvSpPr>
            <a:spLocks noGrp="1" noRot="1" noChangeAspect="1" noChangeArrowheads="1" noTextEdit="1"/>
          </p:cNvSpPr>
          <p:nvPr>
            <p:ph type="sldImg"/>
          </p:nvPr>
        </p:nvSpPr>
        <p:spPr>
          <a:xfrm>
            <a:off x="381000" y="685800"/>
            <a:ext cx="6096000" cy="3429000"/>
          </a:xfrm>
          <a:ln/>
        </p:spPr>
      </p:sp>
      <p:sp>
        <p:nvSpPr>
          <p:cNvPr id="484355"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October 2014</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8E2D9-056C-470C-BF08-5695BBEDC2B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8450" name="Rectangle 2"/>
          <p:cNvSpPr>
            <a:spLocks noGrp="1" noRot="1" noChangeAspect="1" noChangeArrowheads="1" noTextEdit="1"/>
          </p:cNvSpPr>
          <p:nvPr>
            <p:ph type="sldImg"/>
          </p:nvPr>
        </p:nvSpPr>
        <p:spPr>
          <a:xfrm>
            <a:off x="381000" y="685800"/>
            <a:ext cx="6096000" cy="3429000"/>
          </a:xfrm>
          <a:ln/>
        </p:spPr>
      </p:sp>
      <p:sp>
        <p:nvSpPr>
          <p:cNvPr id="488451"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October 2014</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44C9D-3B00-41F3-87C2-4AADFD74D1A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0498" name="Rectangle 2"/>
          <p:cNvSpPr>
            <a:spLocks noGrp="1" noRot="1" noChangeAspect="1" noChangeArrowheads="1" noTextEdit="1"/>
          </p:cNvSpPr>
          <p:nvPr>
            <p:ph type="sldImg"/>
          </p:nvPr>
        </p:nvSpPr>
        <p:spPr>
          <a:xfrm>
            <a:off x="381000" y="685800"/>
            <a:ext cx="6096000" cy="3429000"/>
          </a:xfrm>
          <a:ln/>
        </p:spPr>
      </p:sp>
      <p:sp>
        <p:nvSpPr>
          <p:cNvPr id="490499"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October 2014</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dirty="0">
                <a:latin typeface="Arial" panose="020B0604020202020204" pitchFamily="34" charset="0"/>
                <a:ea typeface="msgothic" charset="0"/>
                <a:cs typeface="msgothic" charset="0"/>
              </a:rPr>
              <a:t>Figure 1.  Anatomy of the PIP joint. Drawing (lateral view) shows the accessory collateral ligament (ACL), extensor central slip (ECS), flexor tendons (FT), middle phalanx (MP), proper collateral ligament (PCL), proximal phalanx (PP), and volar plate (VP).</a:t>
            </a:r>
          </a:p>
        </p:txBody>
      </p:sp>
    </p:spTree>
    <p:extLst>
      <p:ext uri="{BB962C8B-B14F-4D97-AF65-F5344CB8AC3E}">
        <p14:creationId xmlns:p14="http://schemas.microsoft.com/office/powerpoint/2010/main" val="2976442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E62F8-9313-4867-A5D0-1C2EA9C0DD5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2546" name="Rectangle 2"/>
          <p:cNvSpPr>
            <a:spLocks noGrp="1" noRot="1" noChangeAspect="1" noChangeArrowheads="1" noTextEdit="1"/>
          </p:cNvSpPr>
          <p:nvPr>
            <p:ph type="sldImg"/>
          </p:nvPr>
        </p:nvSpPr>
        <p:spPr>
          <a:xfrm>
            <a:off x="381000" y="685800"/>
            <a:ext cx="6096000" cy="3429000"/>
          </a:xfrm>
          <a:ln/>
        </p:spPr>
      </p:sp>
      <p:sp>
        <p:nvSpPr>
          <p:cNvPr id="492547"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October 2014</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3E9C0-174B-41C6-A413-71030874AB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4594" name="Rectangle 2"/>
          <p:cNvSpPr>
            <a:spLocks noGrp="1" noRot="1" noChangeAspect="1" noChangeArrowheads="1" noTextEdit="1"/>
          </p:cNvSpPr>
          <p:nvPr>
            <p:ph type="sldImg"/>
          </p:nvPr>
        </p:nvSpPr>
        <p:spPr>
          <a:xfrm>
            <a:off x="381000" y="685800"/>
            <a:ext cx="6096000" cy="3429000"/>
          </a:xfrm>
          <a:ln/>
        </p:spPr>
      </p:sp>
      <p:sp>
        <p:nvSpPr>
          <p:cNvPr id="494595"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October 2014</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79931-9451-4024-BE6A-9EAF83442A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5010" name="Rectangle 2"/>
          <p:cNvSpPr>
            <a:spLocks noGrp="1" noRot="1" noChangeAspect="1" noChangeArrowheads="1" noTextEdit="1"/>
          </p:cNvSpPr>
          <p:nvPr>
            <p:ph type="sldImg"/>
          </p:nvPr>
        </p:nvSpPr>
        <p:spPr>
          <a:xfrm>
            <a:off x="381000" y="685800"/>
            <a:ext cx="6096000" cy="3429000"/>
          </a:xfrm>
          <a:ln/>
        </p:spPr>
      </p:sp>
      <p:sp>
        <p:nvSpPr>
          <p:cNvPr id="555011"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October 2014</a:t>
            </a:r>
          </a:p>
        </p:txBody>
      </p:sp>
    </p:spTree>
    <p:extLst>
      <p:ext uri="{BB962C8B-B14F-4D97-AF65-F5344CB8AC3E}">
        <p14:creationId xmlns:p14="http://schemas.microsoft.com/office/powerpoint/2010/main" val="199163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BD1DE17-4645-471F-BCBE-F97F7584B08D}"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57506" name="Rectangle 2"/>
          <p:cNvSpPr>
            <a:spLocks noGrp="1" noRot="1" noChangeAspect="1" noChangeArrowheads="1" noTextEdit="1"/>
          </p:cNvSpPr>
          <p:nvPr>
            <p:ph type="sldImg"/>
          </p:nvPr>
        </p:nvSpPr>
        <p:spPr>
          <a:ln/>
        </p:spPr>
      </p:sp>
      <p:sp>
        <p:nvSpPr>
          <p:cNvPr id="1557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1503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CAB61E08-5836-4B61-ADA5-22A34C4888F1}"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55458" name="Rectangle 2"/>
          <p:cNvSpPr>
            <a:spLocks noGrp="1" noRot="1" noChangeAspect="1" noChangeArrowheads="1" noTextEdit="1"/>
          </p:cNvSpPr>
          <p:nvPr>
            <p:ph type="sldImg"/>
          </p:nvPr>
        </p:nvSpPr>
        <p:spPr>
          <a:ln/>
        </p:spPr>
      </p:sp>
      <p:sp>
        <p:nvSpPr>
          <p:cNvPr id="1555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6423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5B8FB8-DEFB-4A6B-BE30-4A28C6E5169B}" type="slidenum">
              <a:rPr lang="en-US" altLang="en-US"/>
              <a:pPr/>
              <a:t>17</a:t>
            </a:fld>
            <a:endParaRPr lang="en-US" altLang="en-US"/>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3656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12D18D-F7EB-4A6A-8FF0-EAED173EAE42}" type="slidenum">
              <a:rPr lang="en-US"/>
              <a:pPr/>
              <a:t>18</a:t>
            </a:fld>
            <a:endParaRPr lang="en-US"/>
          </a:p>
        </p:txBody>
      </p:sp>
      <p:sp>
        <p:nvSpPr>
          <p:cNvPr id="1282050" name="Rectangle 2"/>
          <p:cNvSpPr>
            <a:spLocks noGrp="1" noRot="1" noChangeAspect="1" noChangeArrowheads="1" noTextEdit="1"/>
          </p:cNvSpPr>
          <p:nvPr>
            <p:ph type="sldImg"/>
          </p:nvPr>
        </p:nvSpPr>
        <p:spPr>
          <a:ln/>
        </p:spPr>
      </p:sp>
      <p:sp>
        <p:nvSpPr>
          <p:cNvPr id="1282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9562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3D231A24-23A9-4189-9A8F-A26B2AA19418}" type="slidenum">
              <a:rPr kumimoji="0" lang="en-US" alt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19</a:t>
            </a:fld>
            <a:endParaRPr kumimoji="0" lang="en-US" alt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9074" name="Rectangle 2"/>
          <p:cNvSpPr>
            <a:spLocks noGrp="1" noRot="1" noChangeAspect="1" noChangeArrowheads="1" noTextEdit="1"/>
          </p:cNvSpPr>
          <p:nvPr>
            <p:ph type="sldImg"/>
          </p:nvPr>
        </p:nvSpPr>
        <p:spPr>
          <a:ln/>
        </p:spPr>
      </p:sp>
      <p:sp>
        <p:nvSpPr>
          <p:cNvPr id="15390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0642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p:txBody>
          <a:bodyPr/>
          <a:lstStyle/>
          <a:p>
            <a:pPr eaLnBrk="1" hangingPunct="1">
              <a:spcBef>
                <a:spcPct val="0"/>
              </a:spcBef>
            </a:pPr>
            <a:endParaRPr lang="en-US"/>
          </a:p>
        </p:txBody>
      </p:sp>
      <p:sp>
        <p:nvSpPr>
          <p:cNvPr id="15363" name="Slide Number Placeholder 3"/>
          <p:cNvSpPr>
            <a:spLocks noGrp="1"/>
          </p:cNvSpPr>
          <p:nvPr>
            <p:ph type="sldNum" sz="quarter" idx="5"/>
          </p:nvPr>
        </p:nvSpPr>
        <p:spPr>
          <a:noFill/>
        </p:spPr>
        <p:txBody>
          <a:bodyPr/>
          <a:lstStyle/>
          <a:p>
            <a:fld id="{C2BBC8E3-150A-49E0-AF30-A600D7C6559E}" type="slidenum">
              <a:rPr lang="en-US"/>
              <a:pPr/>
              <a:t>22</a:t>
            </a:fld>
            <a:endParaRPr lang="en-US"/>
          </a:p>
        </p:txBody>
      </p:sp>
    </p:spTree>
    <p:extLst>
      <p:ext uri="{BB962C8B-B14F-4D97-AF65-F5344CB8AC3E}">
        <p14:creationId xmlns:p14="http://schemas.microsoft.com/office/powerpoint/2010/main" val="2961059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1" y="6248400"/>
            <a:ext cx="2673351"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371601"/>
            <a:ext cx="10464800" cy="1927225"/>
          </a:xfrm>
        </p:spPr>
        <p:txBody>
          <a:bodyPr anchor="b">
            <a:noAutofit/>
          </a:bodyPr>
          <a:lstStyle>
            <a:lvl1pPr>
              <a:defRPr sz="5400" cap="all" baseline="0">
                <a:latin typeface="Calibri" pitchFamily="34" charset="0"/>
                <a:cs typeface="Calibri"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3094316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1393817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666288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3926533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4064470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553200" y="1981200"/>
            <a:ext cx="4927600" cy="4114800"/>
          </a:xfrm>
        </p:spPr>
        <p:txBody>
          <a:bodyPr/>
          <a:lstStyle/>
          <a:p>
            <a:endParaRPr lang="en-US"/>
          </a:p>
        </p:txBody>
      </p:sp>
      <p:sp>
        <p:nvSpPr>
          <p:cNvPr id="5" name="Date Placeholder 4"/>
          <p:cNvSpPr>
            <a:spLocks noGrp="1"/>
          </p:cNvSpPr>
          <p:nvPr>
            <p:ph type="dt" sz="half" idx="10"/>
          </p:nvPr>
        </p:nvSpPr>
        <p:spPr>
          <a:xfrm>
            <a:off x="1422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5720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940800" y="6248400"/>
            <a:ext cx="2540000" cy="457200"/>
          </a:xfrm>
        </p:spPr>
        <p:txBody>
          <a:bodyPr/>
          <a:lstStyle>
            <a:lvl1pPr>
              <a:defRPr/>
            </a:lvl1pPr>
          </a:lstStyle>
          <a:p>
            <a:fld id="{996CC8AF-FC37-46A2-B556-7762A6677A71}" type="slidenum">
              <a:rPr lang="en-US"/>
              <a:pPr/>
              <a:t>‹#›</a:t>
            </a:fld>
            <a:endParaRPr lang="en-US"/>
          </a:p>
        </p:txBody>
      </p:sp>
    </p:spTree>
    <p:extLst>
      <p:ext uri="{BB962C8B-B14F-4D97-AF65-F5344CB8AC3E}">
        <p14:creationId xmlns:p14="http://schemas.microsoft.com/office/powerpoint/2010/main" val="67183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8737600" y="6248400"/>
            <a:ext cx="2844800" cy="457200"/>
          </a:xfrm>
        </p:spPr>
        <p:txBody>
          <a:bodyPr/>
          <a:lstStyle>
            <a:lvl1pPr>
              <a:defRPr/>
            </a:lvl1pPr>
          </a:lstStyle>
          <a:p>
            <a:fld id="{43052F37-7A26-49E2-B3D0-486E58891E01}" type="slidenum">
              <a:rPr lang="en-US" altLang="en-US"/>
              <a:pPr/>
              <a:t>‹#›</a:t>
            </a:fld>
            <a:endParaRPr lang="en-US" altLang="en-US"/>
          </a:p>
        </p:txBody>
      </p:sp>
    </p:spTree>
    <p:extLst>
      <p:ext uri="{BB962C8B-B14F-4D97-AF65-F5344CB8AC3E}">
        <p14:creationId xmlns:p14="http://schemas.microsoft.com/office/powerpoint/2010/main" val="4116338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668461" y="331765"/>
            <a:ext cx="9252644" cy="738664"/>
          </a:xfrm>
        </p:spPr>
        <p:txBody>
          <a:bodyPr lIns="0" tIns="0" rIns="0" bIns="0"/>
          <a:lstStyle>
            <a:lvl1pPr>
              <a:defRPr sz="4800" b="0" i="0">
                <a:solidFill>
                  <a:schemeClr val="bg1"/>
                </a:solidFill>
                <a:latin typeface="Calibri"/>
                <a:cs typeface="Calibri"/>
              </a:defRPr>
            </a:lvl1pPr>
          </a:lstStyle>
          <a:p>
            <a:r>
              <a:rPr lang="en-US" dirty="0"/>
              <a:t>Click to edit Master title style</a:t>
            </a:r>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6CDD636-5554-4E5B-9964-3DC0124DC46F}" type="datetimeFigureOut">
              <a:rPr lang="en-US" smtClean="0"/>
              <a:t>7/1/2020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2BA8752C-F3CA-4529-8F4C-D91AB98EAD44}" type="slidenum">
              <a:rPr lang="en-US" smtClean="0"/>
              <a:t>‹#›</a:t>
            </a:fld>
            <a:endParaRPr lang="en-US"/>
          </a:p>
        </p:txBody>
      </p:sp>
    </p:spTree>
    <p:extLst>
      <p:ext uri="{BB962C8B-B14F-4D97-AF65-F5344CB8AC3E}">
        <p14:creationId xmlns:p14="http://schemas.microsoft.com/office/powerpoint/2010/main" val="1727740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790149-1A2F-4F18-80EA-6E315750D565}"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2710191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90149-1A2F-4F18-80EA-6E315750D565}"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72211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90149-1A2F-4F18-80EA-6E315750D565}"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169789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1" y="6248400"/>
            <a:ext cx="2673351"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1097280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2938885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790149-1A2F-4F18-80EA-6E315750D565}"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192344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790149-1A2F-4F18-80EA-6E315750D565}" type="datetimeFigureOut">
              <a:rPr lang="en-US" smtClean="0"/>
              <a:t>7/1/2020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1620748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790149-1A2F-4F18-80EA-6E315750D565}" type="datetimeFigureOut">
              <a:rPr lang="en-US" smtClean="0"/>
              <a:t>7/1/2020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3657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90149-1A2F-4F18-80EA-6E315750D565}" type="datetimeFigureOut">
              <a:rPr lang="en-US" smtClean="0"/>
              <a:t>7/1/2020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3977324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790149-1A2F-4F18-80EA-6E315750D565}"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1423090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790149-1A2F-4F18-80EA-6E315750D565}"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806576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90149-1A2F-4F18-80EA-6E315750D565}"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438725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90149-1A2F-4F18-80EA-6E315750D565}"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1AF84-7F08-413C-810B-9FA3643A29CB}" type="slidenum">
              <a:rPr lang="en-US" smtClean="0"/>
              <a:t>‹#›</a:t>
            </a:fld>
            <a:endParaRPr lang="en-US"/>
          </a:p>
        </p:txBody>
      </p:sp>
    </p:spTree>
    <p:extLst>
      <p:ext uri="{BB962C8B-B14F-4D97-AF65-F5344CB8AC3E}">
        <p14:creationId xmlns:p14="http://schemas.microsoft.com/office/powerpoint/2010/main" val="3482984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0"/>
            <a:ext cx="5384800" cy="4495800"/>
          </a:xfrm>
        </p:spPr>
        <p:txBody>
          <a:bodyPr/>
          <a:lstStyle/>
          <a:p>
            <a:endParaRPr lang="en-US"/>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B0C91F25-C90E-4177-A829-5375F8E7D352}" type="slidenum">
              <a:rPr lang="en-US"/>
              <a:pPr/>
              <a:t>‹#›</a:t>
            </a:fld>
            <a:endParaRPr lang="en-US"/>
          </a:p>
        </p:txBody>
      </p:sp>
    </p:spTree>
    <p:extLst>
      <p:ext uri="{BB962C8B-B14F-4D97-AF65-F5344CB8AC3E}">
        <p14:creationId xmlns:p14="http://schemas.microsoft.com/office/powerpoint/2010/main" val="3424089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92544175-5F05-4E5B-B99B-4FA545FBEC73}" type="slidenum">
              <a:rPr lang="en-US"/>
              <a:pPr/>
              <a:t>‹#›</a:t>
            </a:fld>
            <a:endParaRPr lang="en-US"/>
          </a:p>
        </p:txBody>
      </p:sp>
    </p:spTree>
    <p:extLst>
      <p:ext uri="{BB962C8B-B14F-4D97-AF65-F5344CB8AC3E}">
        <p14:creationId xmlns:p14="http://schemas.microsoft.com/office/powerpoint/2010/main" val="134687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348287861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495800"/>
          </a:xfrm>
        </p:spPr>
        <p:txBody>
          <a:bodyPr/>
          <a:lstStyle/>
          <a:p>
            <a:endParaRPr lang="en-US"/>
          </a:p>
        </p:txBody>
      </p:sp>
      <p:sp>
        <p:nvSpPr>
          <p:cNvPr id="4" name="Date Placeholder 3"/>
          <p:cNvSpPr>
            <a:spLocks noGrp="1"/>
          </p:cNvSpPr>
          <p:nvPr>
            <p:ph type="dt" sz="half" idx="10"/>
          </p:nvPr>
        </p:nvSpPr>
        <p:spPr>
          <a:xfrm>
            <a:off x="609600" y="6248400"/>
            <a:ext cx="28448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fld id="{0278CCEE-7A73-4ACF-A527-D0C5FEAF24F1}" type="slidenum">
              <a:rPr lang="en-US"/>
              <a:pPr/>
              <a:t>‹#›</a:t>
            </a:fld>
            <a:endParaRPr lang="en-US"/>
          </a:p>
        </p:txBody>
      </p:sp>
    </p:spTree>
    <p:extLst>
      <p:ext uri="{BB962C8B-B14F-4D97-AF65-F5344CB8AC3E}">
        <p14:creationId xmlns:p14="http://schemas.microsoft.com/office/powerpoint/2010/main" val="3261982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7"/>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B3AC588-E467-4B7A-BB1D-D86E75D2AC5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419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677108"/>
          </a:xfrm>
          <a:prstGeom prst="rect">
            <a:avLst/>
          </a:prstGeom>
        </p:spPr>
        <p:txBody>
          <a:bodyPr wrap="square" lIns="0" tIns="0" rIns="0" bIns="0">
            <a:spAutoFit/>
          </a:bodyPr>
          <a:lstStyle>
            <a:lvl1pPr algn="l">
              <a:defRPr/>
            </a:lvl1pPr>
          </a:lstStyle>
          <a:p>
            <a:r>
              <a:rPr lang="en-US" dirty="0"/>
              <a:t>Click to edit Master title style</a:t>
            </a:r>
            <a:endParaRPr dirty="0"/>
          </a:p>
        </p:txBody>
      </p:sp>
      <p:sp>
        <p:nvSpPr>
          <p:cNvPr id="3" name="Holder 3"/>
          <p:cNvSpPr>
            <a:spLocks noGrp="1"/>
          </p:cNvSpPr>
          <p:nvPr>
            <p:ph type="subTitle" idx="4"/>
          </p:nvPr>
        </p:nvSpPr>
        <p:spPr>
          <a:xfrm>
            <a:off x="1828801" y="3840480"/>
            <a:ext cx="8534399" cy="276999"/>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6CDD636-5554-4E5B-9964-3DC0124DC46F}" type="datetimeFigureOut">
              <a:rPr lang="en-US" smtClean="0"/>
              <a:t>7/1/2020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2BA8752C-F3CA-4529-8F4C-D91AB98EAD44}" type="slidenum">
              <a:rPr lang="en-US" smtClean="0"/>
              <a:t>‹#›</a:t>
            </a:fld>
            <a:endParaRPr lang="en-US"/>
          </a:p>
        </p:txBody>
      </p:sp>
    </p:spTree>
    <p:extLst>
      <p:ext uri="{BB962C8B-B14F-4D97-AF65-F5344CB8AC3E}">
        <p14:creationId xmlns:p14="http://schemas.microsoft.com/office/powerpoint/2010/main" val="462144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668461" y="331765"/>
            <a:ext cx="9252644" cy="738664"/>
          </a:xfrm>
        </p:spPr>
        <p:txBody>
          <a:bodyPr lIns="0" tIns="0" rIns="0" bIns="0"/>
          <a:lstStyle>
            <a:lvl1pPr>
              <a:defRPr sz="4800" b="0" i="0">
                <a:solidFill>
                  <a:schemeClr val="bg1"/>
                </a:solidFill>
                <a:latin typeface="Calibri"/>
                <a:cs typeface="Calibri"/>
              </a:defRPr>
            </a:lvl1pPr>
          </a:lstStyle>
          <a:p>
            <a:r>
              <a:rPr lang="en-US" dirty="0"/>
              <a:t>Click to edit Master title style</a:t>
            </a:r>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6CDD636-5554-4E5B-9964-3DC0124DC46F}" type="datetimeFigureOut">
              <a:rPr lang="en-US" smtClean="0"/>
              <a:t>7/1/2020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2BA8752C-F3CA-4529-8F4C-D91AB98EAD44}" type="slidenum">
              <a:rPr lang="en-US" smtClean="0"/>
              <a:t>‹#›</a:t>
            </a:fld>
            <a:endParaRPr lang="en-US"/>
          </a:p>
        </p:txBody>
      </p:sp>
    </p:spTree>
    <p:extLst>
      <p:ext uri="{BB962C8B-B14F-4D97-AF65-F5344CB8AC3E}">
        <p14:creationId xmlns:p14="http://schemas.microsoft.com/office/powerpoint/2010/main" val="3473603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a:cs typeface="Calibri"/>
              </a:defRPr>
            </a:lvl1pPr>
          </a:lstStyle>
          <a:p>
            <a:r>
              <a:rPr lang="en-US"/>
              <a:t>Click to edit Master title style</a:t>
            </a:r>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marL="285750" indent="-285750">
              <a:buFont typeface="Arial" panose="020B0604020202020204" pitchFamily="34" charset="0"/>
              <a:buChar char="•"/>
              <a:defRPr sz="3200"/>
            </a:lvl1pPr>
          </a:lstStyle>
          <a:p>
            <a:pPr lvl="0"/>
            <a:r>
              <a:rPr lang="en-US" dirty="0"/>
              <a:t>Click to edit Master text styles</a:t>
            </a:r>
          </a:p>
        </p:txBody>
      </p:sp>
      <p:sp>
        <p:nvSpPr>
          <p:cNvPr id="4" name="Holder 4"/>
          <p:cNvSpPr>
            <a:spLocks noGrp="1"/>
          </p:cNvSpPr>
          <p:nvPr>
            <p:ph sz="half" idx="3"/>
          </p:nvPr>
        </p:nvSpPr>
        <p:spPr>
          <a:xfrm>
            <a:off x="6278879" y="1577340"/>
            <a:ext cx="5303520" cy="276999"/>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6CDD636-5554-4E5B-9964-3DC0124DC46F}" type="datetimeFigureOut">
              <a:rPr lang="en-US" smtClean="0"/>
              <a:t>7/1/2020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2BA8752C-F3CA-4529-8F4C-D91AB98EAD44}" type="slidenum">
              <a:rPr lang="en-US" smtClean="0"/>
              <a:t>‹#›</a:t>
            </a:fld>
            <a:endParaRPr lang="en-US"/>
          </a:p>
        </p:txBody>
      </p:sp>
    </p:spTree>
    <p:extLst>
      <p:ext uri="{BB962C8B-B14F-4D97-AF65-F5344CB8AC3E}">
        <p14:creationId xmlns:p14="http://schemas.microsoft.com/office/powerpoint/2010/main" val="24395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a:cs typeface="Calibri"/>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6CDD636-5554-4E5B-9964-3DC0124DC46F}" type="datetimeFigureOut">
              <a:rPr lang="en-US" smtClean="0"/>
              <a:t>7/1/2020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2BA8752C-F3CA-4529-8F4C-D91AB98EAD44}" type="slidenum">
              <a:rPr lang="en-US" smtClean="0"/>
              <a:t>‹#›</a:t>
            </a:fld>
            <a:endParaRPr lang="en-US"/>
          </a:p>
        </p:txBody>
      </p:sp>
    </p:spTree>
    <p:extLst>
      <p:ext uri="{BB962C8B-B14F-4D97-AF65-F5344CB8AC3E}">
        <p14:creationId xmlns:p14="http://schemas.microsoft.com/office/powerpoint/2010/main" val="588922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CDD636-5554-4E5B-9964-3DC0124DC46F}" type="datetimeFigureOut">
              <a:rPr lang="en-US" smtClean="0"/>
              <a:t>7/1/2020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2BA8752C-F3CA-4529-8F4C-D91AB98EAD44}" type="slidenum">
              <a:rPr lang="en-US" smtClean="0"/>
              <a:t>‹#›</a:t>
            </a:fld>
            <a:endParaRPr lang="en-US"/>
          </a:p>
        </p:txBody>
      </p:sp>
    </p:spTree>
    <p:extLst>
      <p:ext uri="{BB962C8B-B14F-4D97-AF65-F5344CB8AC3E}">
        <p14:creationId xmlns:p14="http://schemas.microsoft.com/office/powerpoint/2010/main" val="1923358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86CDD636-5554-4E5B-9964-3DC0124DC46F}" type="datetimeFigureOut">
              <a:rPr lang="en-US" smtClean="0"/>
              <a:t>7/1/2020</a:t>
            </a:fld>
            <a:endParaRPr lang="en-US"/>
          </a:p>
        </p:txBody>
      </p:sp>
      <p:sp>
        <p:nvSpPr>
          <p:cNvPr id="5" name="Slide Number Placeholder 4"/>
          <p:cNvSpPr>
            <a:spLocks noGrp="1"/>
          </p:cNvSpPr>
          <p:nvPr>
            <p:ph type="sldNum" sz="quarter" idx="12"/>
          </p:nvPr>
        </p:nvSpPr>
        <p:spPr/>
        <p:txBody>
          <a:bodyPr/>
          <a:lstStyle/>
          <a:p>
            <a:fld id="{2BA8752C-F3CA-4529-8F4C-D91AB98EAD44}" type="slidenum">
              <a:rPr lang="en-US" smtClean="0"/>
              <a:t>‹#›</a:t>
            </a:fld>
            <a:endParaRPr lang="en-US"/>
          </a:p>
        </p:txBody>
      </p:sp>
    </p:spTree>
    <p:extLst>
      <p:ext uri="{BB962C8B-B14F-4D97-AF65-F5344CB8AC3E}">
        <p14:creationId xmlns:p14="http://schemas.microsoft.com/office/powerpoint/2010/main" val="4138055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cxnSp>
        <p:nvCxnSpPr>
          <p:cNvPr id="4" name="Straight Connector 3"/>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1" y="6248400"/>
            <a:ext cx="2673351"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371601"/>
            <a:ext cx="10464800" cy="1927225"/>
          </a:xfrm>
        </p:spPr>
        <p:txBody>
          <a:bodyPr anchor="b">
            <a:noAutofit/>
          </a:bodyPr>
          <a:lstStyle>
            <a:lvl1pPr>
              <a:defRPr sz="5400" cap="all" baseline="0">
                <a:latin typeface="Calibri" pitchFamily="34" charset="0"/>
                <a:cs typeface="Calibri"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3185002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7823200" cy="6858000"/>
            <a:chOff x="0" y="0"/>
            <a:chExt cx="3696" cy="4320"/>
          </a:xfrm>
        </p:grpSpPr>
        <p:sp>
          <p:nvSpPr>
            <p:cNvPr id="819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eaLnBrk="1" hangingPunct="1"/>
              <a:endParaRPr kumimoji="1" lang="en-US" sz="2400">
                <a:latin typeface="Times New Roman" pitchFamily="18" charset="0"/>
              </a:endParaRPr>
            </a:p>
          </p:txBody>
        </p:sp>
        <p:sp>
          <p:nvSpPr>
            <p:cNvPr id="819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eaLnBrk="1" hangingPunct="1"/>
              <a:endParaRPr kumimoji="1" lang="en-US" sz="2400">
                <a:latin typeface="Times New Roman" pitchFamily="18" charset="0"/>
              </a:endParaRPr>
            </a:p>
          </p:txBody>
        </p:sp>
      </p:grpSp>
      <p:grpSp>
        <p:nvGrpSpPr>
          <p:cNvPr id="8197" name="Group 5"/>
          <p:cNvGrpSpPr>
            <a:grpSpLocks/>
          </p:cNvGrpSpPr>
          <p:nvPr/>
        </p:nvGrpSpPr>
        <p:grpSpPr bwMode="auto">
          <a:xfrm>
            <a:off x="4842933" y="4889500"/>
            <a:ext cx="6502400" cy="319088"/>
            <a:chOff x="2288" y="3080"/>
            <a:chExt cx="3072" cy="201"/>
          </a:xfrm>
        </p:grpSpPr>
        <p:sp>
          <p:nvSpPr>
            <p:cNvPr id="819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endParaRPr lang="en-US" sz="1800"/>
            </a:p>
          </p:txBody>
        </p:sp>
        <p:sp>
          <p:nvSpPr>
            <p:cNvPr id="819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endParaRPr lang="en-US" sz="1800"/>
            </a:p>
          </p:txBody>
        </p:sp>
      </p:grpSp>
      <p:sp>
        <p:nvSpPr>
          <p:cNvPr id="8200" name="Rectangle 8"/>
          <p:cNvSpPr>
            <a:spLocks noGrp="1" noChangeArrowheads="1"/>
          </p:cNvSpPr>
          <p:nvPr>
            <p:ph type="subTitle" idx="1"/>
          </p:nvPr>
        </p:nvSpPr>
        <p:spPr>
          <a:xfrm>
            <a:off x="6231467" y="2927350"/>
            <a:ext cx="5350933"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8201" name="Rectangle 9"/>
          <p:cNvSpPr>
            <a:spLocks noGrp="1" noChangeArrowheads="1"/>
          </p:cNvSpPr>
          <p:nvPr>
            <p:ph type="dt" sz="quarter" idx="2"/>
          </p:nvPr>
        </p:nvSpPr>
        <p:spPr/>
        <p:txBody>
          <a:bodyPr/>
          <a:lstStyle>
            <a:lvl1pPr>
              <a:defRPr>
                <a:solidFill>
                  <a:schemeClr val="bg1"/>
                </a:solidFill>
              </a:defRPr>
            </a:lvl1pPr>
          </a:lstStyle>
          <a:p>
            <a:endParaRPr lang="en-US"/>
          </a:p>
        </p:txBody>
      </p:sp>
      <p:sp>
        <p:nvSpPr>
          <p:cNvPr id="8202" name="Rectangle 10"/>
          <p:cNvSpPr>
            <a:spLocks noGrp="1" noChangeArrowheads="1"/>
          </p:cNvSpPr>
          <p:nvPr>
            <p:ph type="ftr" sz="quarter" idx="3"/>
          </p:nvPr>
        </p:nvSpPr>
        <p:spPr/>
        <p:txBody>
          <a:bodyPr/>
          <a:lstStyle>
            <a:lvl1pPr algn="r">
              <a:defRPr/>
            </a:lvl1pPr>
          </a:lstStyle>
          <a:p>
            <a:endParaRPr lang="en-US"/>
          </a:p>
        </p:txBody>
      </p:sp>
      <p:sp>
        <p:nvSpPr>
          <p:cNvPr id="8203" name="Rectangle 11"/>
          <p:cNvSpPr>
            <a:spLocks noGrp="1" noChangeArrowheads="1"/>
          </p:cNvSpPr>
          <p:nvPr>
            <p:ph type="sldNum" sz="quarter" idx="4"/>
          </p:nvPr>
        </p:nvSpPr>
        <p:spPr>
          <a:xfrm>
            <a:off x="101601" y="6248400"/>
            <a:ext cx="783167" cy="488950"/>
          </a:xfrm>
        </p:spPr>
        <p:txBody>
          <a:bodyPr anchorCtr="0"/>
          <a:lstStyle>
            <a:lvl1pPr>
              <a:defRPr/>
            </a:lvl1pPr>
          </a:lstStyle>
          <a:p>
            <a:fld id="{F49E6BE1-0B02-4118-B467-0EF4F7FE0702}" type="slidenum">
              <a:rPr lang="en-US"/>
              <a:pPr/>
              <a:t>‹#›</a:t>
            </a:fld>
            <a:endParaRPr lang="en-US"/>
          </a:p>
        </p:txBody>
      </p:sp>
      <p:sp>
        <p:nvSpPr>
          <p:cNvPr id="8204" name="AutoShape 12"/>
          <p:cNvSpPr>
            <a:spLocks noGrp="1" noChangeArrowheads="1"/>
          </p:cNvSpPr>
          <p:nvPr>
            <p:ph type="ctrTitle" sz="quarter"/>
          </p:nvPr>
        </p:nvSpPr>
        <p:spPr>
          <a:xfrm>
            <a:off x="914400" y="990600"/>
            <a:ext cx="109728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8058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2472945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5D5119-CBF6-4FE6-8516-4AB76D9DDD0A}" type="slidenum">
              <a:rPr lang="en-US"/>
              <a:pPr/>
              <a:t>‹#›</a:t>
            </a:fld>
            <a:endParaRPr lang="en-US"/>
          </a:p>
        </p:txBody>
      </p:sp>
    </p:spTree>
    <p:extLst>
      <p:ext uri="{BB962C8B-B14F-4D97-AF65-F5344CB8AC3E}">
        <p14:creationId xmlns:p14="http://schemas.microsoft.com/office/powerpoint/2010/main" val="342989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8CBA96-B908-4F11-9E57-A549A9636F5D}" type="slidenum">
              <a:rPr lang="en-US"/>
              <a:pPr/>
              <a:t>‹#›</a:t>
            </a:fld>
            <a:endParaRPr lang="en-US"/>
          </a:p>
        </p:txBody>
      </p:sp>
    </p:spTree>
    <p:extLst>
      <p:ext uri="{BB962C8B-B14F-4D97-AF65-F5344CB8AC3E}">
        <p14:creationId xmlns:p14="http://schemas.microsoft.com/office/powerpoint/2010/main" val="573636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1" y="2362201"/>
            <a:ext cx="5027084"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212ACB-FF1C-40BC-ADC6-F9275B450FC7}" type="slidenum">
              <a:rPr lang="en-US"/>
              <a:pPr/>
              <a:t>‹#›</a:t>
            </a:fld>
            <a:endParaRPr lang="en-US"/>
          </a:p>
        </p:txBody>
      </p:sp>
    </p:spTree>
    <p:extLst>
      <p:ext uri="{BB962C8B-B14F-4D97-AF65-F5344CB8AC3E}">
        <p14:creationId xmlns:p14="http://schemas.microsoft.com/office/powerpoint/2010/main" val="2527857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64F463E-E0A0-4B0D-8160-098BCC3467B0}" type="slidenum">
              <a:rPr lang="en-US"/>
              <a:pPr/>
              <a:t>‹#›</a:t>
            </a:fld>
            <a:endParaRPr lang="en-US"/>
          </a:p>
        </p:txBody>
      </p:sp>
    </p:spTree>
    <p:extLst>
      <p:ext uri="{BB962C8B-B14F-4D97-AF65-F5344CB8AC3E}">
        <p14:creationId xmlns:p14="http://schemas.microsoft.com/office/powerpoint/2010/main" val="1787092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8C64A1D-BCA9-409C-97EA-3EA714946FAC}" type="slidenum">
              <a:rPr lang="en-US"/>
              <a:pPr/>
              <a:t>‹#›</a:t>
            </a:fld>
            <a:endParaRPr lang="en-US"/>
          </a:p>
        </p:txBody>
      </p:sp>
    </p:spTree>
    <p:extLst>
      <p:ext uri="{BB962C8B-B14F-4D97-AF65-F5344CB8AC3E}">
        <p14:creationId xmlns:p14="http://schemas.microsoft.com/office/powerpoint/2010/main" val="3192721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A1A57A3-0318-45C9-9936-288AC96F2701}" type="slidenum">
              <a:rPr lang="en-US"/>
              <a:pPr/>
              <a:t>‹#›</a:t>
            </a:fld>
            <a:endParaRPr lang="en-US"/>
          </a:p>
        </p:txBody>
      </p:sp>
    </p:spTree>
    <p:extLst>
      <p:ext uri="{BB962C8B-B14F-4D97-AF65-F5344CB8AC3E}">
        <p14:creationId xmlns:p14="http://schemas.microsoft.com/office/powerpoint/2010/main" val="2255447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EF0E8A4-7B4E-4F1C-ABC6-A394562C73E2}" type="slidenum">
              <a:rPr lang="en-US"/>
              <a:pPr/>
              <a:t>‹#›</a:t>
            </a:fld>
            <a:endParaRPr lang="en-US"/>
          </a:p>
        </p:txBody>
      </p:sp>
    </p:spTree>
    <p:extLst>
      <p:ext uri="{BB962C8B-B14F-4D97-AF65-F5344CB8AC3E}">
        <p14:creationId xmlns:p14="http://schemas.microsoft.com/office/powerpoint/2010/main" val="3034484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D7E342E-7860-4653-BC0B-8D8C4797C5B9}" type="slidenum">
              <a:rPr lang="en-US"/>
              <a:pPr/>
              <a:t>‹#›</a:t>
            </a:fld>
            <a:endParaRPr lang="en-US"/>
          </a:p>
        </p:txBody>
      </p:sp>
    </p:spTree>
    <p:extLst>
      <p:ext uri="{BB962C8B-B14F-4D97-AF65-F5344CB8AC3E}">
        <p14:creationId xmlns:p14="http://schemas.microsoft.com/office/powerpoint/2010/main" val="1905537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EA4A45-B810-4849-902F-04C7525FA85E}" type="slidenum">
              <a:rPr lang="en-US"/>
              <a:pPr/>
              <a:t>‹#›</a:t>
            </a:fld>
            <a:endParaRPr lang="en-US"/>
          </a:p>
        </p:txBody>
      </p:sp>
    </p:spTree>
    <p:extLst>
      <p:ext uri="{BB962C8B-B14F-4D97-AF65-F5344CB8AC3E}">
        <p14:creationId xmlns:p14="http://schemas.microsoft.com/office/powerpoint/2010/main" val="3381756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762001"/>
            <a:ext cx="26416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762001"/>
            <a:ext cx="77216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6D2528-BD6D-4941-AB17-47FD24C6BBC7}" type="slidenum">
              <a:rPr lang="en-US"/>
              <a:pPr/>
              <a:t>‹#›</a:t>
            </a:fld>
            <a:endParaRPr lang="en-US"/>
          </a:p>
        </p:txBody>
      </p:sp>
    </p:spTree>
    <p:extLst>
      <p:ext uri="{BB962C8B-B14F-4D97-AF65-F5344CB8AC3E}">
        <p14:creationId xmlns:p14="http://schemas.microsoft.com/office/powerpoint/2010/main" val="34009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9" name="Footer Placeholder 7"/>
          <p:cNvSpPr>
            <a:spLocks noGrp="1"/>
          </p:cNvSpPr>
          <p:nvPr>
            <p:ph type="ftr" sz="quarter" idx="11"/>
          </p:nvPr>
        </p:nvSpPr>
        <p:spPr/>
        <p:txBody>
          <a:bodyPr/>
          <a:lstStyle>
            <a:lvl1pPr>
              <a:defRPr/>
            </a:lvl1pPr>
          </a:lstStyle>
          <a:p>
            <a:endParaRPr lang="en-US"/>
          </a:p>
        </p:txBody>
      </p:sp>
      <p:sp>
        <p:nvSpPr>
          <p:cNvPr id="10" name="Slide Number Placeholder 8"/>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4257973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422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5720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940800" y="6248400"/>
            <a:ext cx="2540000" cy="457200"/>
          </a:xfrm>
        </p:spPr>
        <p:txBody>
          <a:bodyPr/>
          <a:lstStyle>
            <a:lvl1pPr>
              <a:defRPr/>
            </a:lvl1pPr>
          </a:lstStyle>
          <a:p>
            <a:fld id="{A92B2795-9281-47AF-B7E8-EE573F55F99C}" type="slidenum">
              <a:rPr lang="en-US"/>
              <a:pPr/>
              <a:t>‹#›</a:t>
            </a:fld>
            <a:endParaRPr lang="en-US"/>
          </a:p>
        </p:txBody>
      </p:sp>
    </p:spTree>
    <p:extLst>
      <p:ext uri="{BB962C8B-B14F-4D97-AF65-F5344CB8AC3E}">
        <p14:creationId xmlns:p14="http://schemas.microsoft.com/office/powerpoint/2010/main" val="3705391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3200" y="19812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53200" y="41148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422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5720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940800" y="6248400"/>
            <a:ext cx="2540000" cy="457200"/>
          </a:xfrm>
        </p:spPr>
        <p:txBody>
          <a:bodyPr/>
          <a:lstStyle>
            <a:lvl1pPr>
              <a:defRPr/>
            </a:lvl1pPr>
          </a:lstStyle>
          <a:p>
            <a:fld id="{B45EC59E-D08C-420C-8293-9A58F5330572}" type="slidenum">
              <a:rPr lang="en-US"/>
              <a:pPr/>
              <a:t>‹#›</a:t>
            </a:fld>
            <a:endParaRPr lang="en-US"/>
          </a:p>
        </p:txBody>
      </p:sp>
    </p:spTree>
    <p:extLst>
      <p:ext uri="{BB962C8B-B14F-4D97-AF65-F5344CB8AC3E}">
        <p14:creationId xmlns:p14="http://schemas.microsoft.com/office/powerpoint/2010/main" val="4010688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553200" y="1981200"/>
            <a:ext cx="4927600" cy="4114800"/>
          </a:xfrm>
        </p:spPr>
        <p:txBody>
          <a:bodyPr/>
          <a:lstStyle/>
          <a:p>
            <a:endParaRPr lang="en-US"/>
          </a:p>
        </p:txBody>
      </p:sp>
      <p:sp>
        <p:nvSpPr>
          <p:cNvPr id="5" name="Date Placeholder 4"/>
          <p:cNvSpPr>
            <a:spLocks noGrp="1"/>
          </p:cNvSpPr>
          <p:nvPr>
            <p:ph type="dt" sz="half" idx="10"/>
          </p:nvPr>
        </p:nvSpPr>
        <p:spPr>
          <a:xfrm>
            <a:off x="1422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5720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940800" y="6248400"/>
            <a:ext cx="2540000" cy="457200"/>
          </a:xfrm>
        </p:spPr>
        <p:txBody>
          <a:bodyPr/>
          <a:lstStyle>
            <a:lvl1pPr>
              <a:defRPr/>
            </a:lvl1pPr>
          </a:lstStyle>
          <a:p>
            <a:fld id="{996CC8AF-FC37-46A2-B556-7762A6677A71}" type="slidenum">
              <a:rPr lang="en-US"/>
              <a:pPr/>
              <a:t>‹#›</a:t>
            </a:fld>
            <a:endParaRPr lang="en-US"/>
          </a:p>
        </p:txBody>
      </p:sp>
    </p:spTree>
    <p:extLst>
      <p:ext uri="{BB962C8B-B14F-4D97-AF65-F5344CB8AC3E}">
        <p14:creationId xmlns:p14="http://schemas.microsoft.com/office/powerpoint/2010/main" val="42707923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22400" y="304801"/>
            <a:ext cx="10058400" cy="1431925"/>
          </a:xfrm>
        </p:spPr>
        <p:txBody>
          <a:bodyPr/>
          <a:lstStyle/>
          <a:p>
            <a:r>
              <a:rPr lang="en-US"/>
              <a:t>Click to edit Master title style</a:t>
            </a:r>
          </a:p>
        </p:txBody>
      </p:sp>
      <p:sp>
        <p:nvSpPr>
          <p:cNvPr id="3" name="Content Placeholder 2"/>
          <p:cNvSpPr>
            <a:spLocks noGrp="1"/>
          </p:cNvSpPr>
          <p:nvPr>
            <p:ph sz="quarter" idx="1"/>
          </p:nvPr>
        </p:nvSpPr>
        <p:spPr>
          <a:xfrm>
            <a:off x="1422400" y="19812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3200" y="19812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422400" y="41148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53200" y="41148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422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5720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940800" y="6248400"/>
            <a:ext cx="2540000" cy="457200"/>
          </a:xfrm>
        </p:spPr>
        <p:txBody>
          <a:bodyPr/>
          <a:lstStyle>
            <a:lvl1pPr>
              <a:defRPr/>
            </a:lvl1pPr>
          </a:lstStyle>
          <a:p>
            <a:fld id="{25B4B706-8A59-4AD8-9954-098B0C9D93B4}" type="slidenum">
              <a:rPr lang="en-US"/>
              <a:pPr/>
              <a:t>‹#›</a:t>
            </a:fld>
            <a:endParaRPr lang="en-US"/>
          </a:p>
        </p:txBody>
      </p:sp>
    </p:spTree>
    <p:extLst>
      <p:ext uri="{BB962C8B-B14F-4D97-AF65-F5344CB8AC3E}">
        <p14:creationId xmlns:p14="http://schemas.microsoft.com/office/powerpoint/2010/main" val="293847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2158191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90347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348070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369A6A4A-2B77-4066-B973-3B2C740AF853}" type="datetimeFigureOut">
              <a:rPr lang="en-US" smtClean="0"/>
              <a:t>7/1/2020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0695FF4-6D42-40A8-9E7E-0061E50EADAF}" type="slidenum">
              <a:rPr lang="en-US" smtClean="0"/>
              <a:t>‹#›</a:t>
            </a:fld>
            <a:endParaRPr lang="en-US"/>
          </a:p>
        </p:txBody>
      </p:sp>
    </p:spTree>
    <p:extLst>
      <p:ext uri="{BB962C8B-B14F-4D97-AF65-F5344CB8AC3E}">
        <p14:creationId xmlns:p14="http://schemas.microsoft.com/office/powerpoint/2010/main" val="976454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609600" y="1600200"/>
            <a:ext cx="1097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4" name="Date Placeholder 3"/>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eaLnBrk="1" hangingPunct="1">
              <a:defRPr sz="1200">
                <a:solidFill>
                  <a:srgbClr val="FFFFFF"/>
                </a:solidFill>
              </a:defRPr>
            </a:lvl1pPr>
          </a:lstStyle>
          <a:p>
            <a:fld id="{369A6A4A-2B77-4066-B973-3B2C740AF853}" type="datetimeFigureOut">
              <a:rPr lang="en-US" smtClean="0"/>
              <a:t>7/1/2020</a:t>
            </a:fld>
            <a:endParaRPr lang="en-US"/>
          </a:p>
        </p:txBody>
      </p:sp>
      <p:sp>
        <p:nvSpPr>
          <p:cNvPr id="5" name="Footer Placeholder 4"/>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eaLnBrk="1" hangingPunct="1">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9051"/>
            <a:ext cx="1422400" cy="328613"/>
          </a:xfrm>
          <a:prstGeom prst="rect">
            <a:avLst/>
          </a:prstGeom>
        </p:spPr>
        <p:txBody>
          <a:bodyPr vert="horz" lIns="91440" tIns="45720" rIns="91440" bIns="45720" rtlCol="0" anchor="ctr"/>
          <a:lstStyle>
            <a:lvl1pPr algn="l" eaLnBrk="1" hangingPunct="1">
              <a:defRPr sz="1400" b="1">
                <a:solidFill>
                  <a:srgbClr val="FFFFFF"/>
                </a:solidFill>
              </a:defRPr>
            </a:lvl1pPr>
          </a:lstStyle>
          <a:p>
            <a:fld id="{20695FF4-6D42-40A8-9E7E-0061E50EADAF}" type="slidenum">
              <a:rPr lang="en-US" smtClean="0"/>
              <a:t>‹#›</a:t>
            </a:fld>
            <a:endParaRPr lang="en-US"/>
          </a:p>
        </p:txBody>
      </p:sp>
      <p:pic>
        <p:nvPicPr>
          <p:cNvPr id="1033" name="Picture 8"/>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5401" y="6248400"/>
            <a:ext cx="2673351"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630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 id="2147483677" r:id="rId14"/>
    <p:sldLayoutId id="2147483678" r:id="rId15"/>
    <p:sldLayoutId id="2147483694" r:id="rId16"/>
  </p:sldLayoutIdLst>
  <p:txStyles>
    <p:titleStyle>
      <a:lvl1pPr algn="l" rtl="0" eaLnBrk="1" fontAlgn="base" hangingPunct="1">
        <a:spcBef>
          <a:spcPct val="0"/>
        </a:spcBef>
        <a:spcAft>
          <a:spcPct val="0"/>
        </a:spcAft>
        <a:defRPr sz="4000" kern="1200" spc="-100">
          <a:solidFill>
            <a:schemeClr val="tx2"/>
          </a:solidFill>
          <a:latin typeface="Calibri" pitchFamily="34" charset="0"/>
          <a:ea typeface="Calibri" panose="020F0502020204030204" pitchFamily="34" charset="0"/>
          <a:cs typeface="Calibri" pitchFamily="34" charset="0"/>
        </a:defRPr>
      </a:lvl1pPr>
      <a:lvl2pPr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457200"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6pPr>
      <a:lvl7pPr marL="914400"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7pPr>
      <a:lvl8pPr marL="1371600"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8pPr>
      <a:lvl9pPr marL="1828800"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9pPr>
    </p:titleStyle>
    <p:bodyStyle>
      <a:lvl1pPr marL="182563" indent="-182563" algn="l" rtl="0" eaLnBrk="1" fontAlgn="base" hangingPunct="1">
        <a:spcBef>
          <a:spcPct val="20000"/>
        </a:spcBef>
        <a:spcAft>
          <a:spcPct val="0"/>
        </a:spcAft>
        <a:buClr>
          <a:schemeClr val="accent1"/>
        </a:buClr>
        <a:buSzPct val="85000"/>
        <a:buFont typeface="Arial" panose="020B0604020202020204" pitchFamily="34" charset="0"/>
        <a:buChar char="•"/>
        <a:defRPr sz="2800" kern="1200">
          <a:solidFill>
            <a:schemeClr val="tx1"/>
          </a:solidFill>
          <a:latin typeface="Calibri" pitchFamily="34" charset="0"/>
          <a:ea typeface="Calibri" panose="020F0502020204030204" pitchFamily="34" charset="0"/>
          <a:cs typeface="Calibri" pitchFamily="34" charset="0"/>
        </a:defRPr>
      </a:lvl1pPr>
      <a:lvl2pPr marL="457200" indent="-182563" algn="l" rtl="0" eaLnBrk="1" fontAlgn="base" hangingPunct="1">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Calibri" pitchFamily="34" charset="0"/>
          <a:ea typeface="Calibri" panose="020F0502020204030204" pitchFamily="34" charset="0"/>
          <a:cs typeface="Calibri" pitchFamily="34" charset="0"/>
        </a:defRPr>
      </a:lvl2pPr>
      <a:lvl3pPr marL="730250" indent="-182563" algn="l" rtl="0" eaLnBrk="1" fontAlgn="base" hangingPunct="1">
        <a:spcBef>
          <a:spcPct val="20000"/>
        </a:spcBef>
        <a:spcAft>
          <a:spcPct val="0"/>
        </a:spcAft>
        <a:buClr>
          <a:schemeClr val="accent1"/>
        </a:buClr>
        <a:buSzPct val="90000"/>
        <a:buFont typeface="Arial" panose="020B0604020202020204" pitchFamily="34" charset="0"/>
        <a:buChar char="•"/>
        <a:defRPr sz="2000" kern="1200">
          <a:solidFill>
            <a:schemeClr val="tx1"/>
          </a:solidFill>
          <a:latin typeface="Calibri" pitchFamily="34" charset="0"/>
          <a:ea typeface="Calibri" panose="020F0502020204030204" pitchFamily="34" charset="0"/>
          <a:cs typeface="Calibri" pitchFamily="34" charset="0"/>
        </a:defRPr>
      </a:lvl3pPr>
      <a:lvl4pPr marL="1004888" indent="-182563" algn="l" rtl="0" eaLnBrk="1" fontAlgn="base" hangingPunct="1">
        <a:spcBef>
          <a:spcPct val="20000"/>
        </a:spcBef>
        <a:spcAft>
          <a:spcPct val="0"/>
        </a:spcAft>
        <a:buClr>
          <a:schemeClr val="accent1"/>
        </a:buClr>
        <a:buFont typeface="Arial" panose="020B0604020202020204" pitchFamily="34" charset="0"/>
        <a:buChar char="•"/>
        <a:defRPr kern="1200">
          <a:solidFill>
            <a:schemeClr val="tx1"/>
          </a:solidFill>
          <a:latin typeface="Calibri" pitchFamily="34" charset="0"/>
          <a:ea typeface="Calibri" panose="020F0502020204030204" pitchFamily="34" charset="0"/>
          <a:cs typeface="Calibri" pitchFamily="34" charset="0"/>
        </a:defRPr>
      </a:lvl4pPr>
      <a:lvl5pPr marL="1187450" indent="-136525" algn="l" rtl="0" eaLnBrk="1" fontAlgn="base" hangingPunct="1">
        <a:spcBef>
          <a:spcPct val="20000"/>
        </a:spcBef>
        <a:spcAft>
          <a:spcPct val="0"/>
        </a:spcAft>
        <a:buClr>
          <a:schemeClr val="accent1"/>
        </a:buClr>
        <a:buSzPct val="100000"/>
        <a:buFont typeface="Arial" panose="020B0604020202020204" pitchFamily="34" charset="0"/>
        <a:buChar char="•"/>
        <a:defRPr sz="1600" kern="1200">
          <a:solidFill>
            <a:schemeClr val="tx1"/>
          </a:solidFill>
          <a:latin typeface="Calibri" pitchFamily="34" charset="0"/>
          <a:ea typeface="Calibri" panose="020F0502020204030204" pitchFamily="34" charset="0"/>
          <a:cs typeface="Calibri"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90149-1A2F-4F18-80EA-6E315750D565}" type="datetimeFigureOut">
              <a:rPr lang="en-US" smtClean="0"/>
              <a:t>7/1/2020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A1AF84-7F08-413C-810B-9FA3643A29CB}" type="slidenum">
              <a:rPr lang="en-US" smtClean="0"/>
              <a:t>‹#›</a:t>
            </a:fld>
            <a:endParaRPr lang="en-US"/>
          </a:p>
        </p:txBody>
      </p:sp>
    </p:spTree>
    <p:extLst>
      <p:ext uri="{BB962C8B-B14F-4D97-AF65-F5344CB8AC3E}">
        <p14:creationId xmlns:p14="http://schemas.microsoft.com/office/powerpoint/2010/main" val="413288791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70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2192000" cy="1379581"/>
          </a:xfrm>
          <a:custGeom>
            <a:avLst/>
            <a:gdLst/>
            <a:ahLst/>
            <a:cxnLst/>
            <a:rect l="l" t="t" r="r" b="b"/>
            <a:pathLst>
              <a:path w="9144000" h="914400">
                <a:moveTo>
                  <a:pt x="0" y="914400"/>
                </a:moveTo>
                <a:lnTo>
                  <a:pt x="9144000" y="914400"/>
                </a:lnTo>
                <a:lnTo>
                  <a:pt x="9144000" y="0"/>
                </a:lnTo>
                <a:lnTo>
                  <a:pt x="0" y="0"/>
                </a:lnTo>
                <a:lnTo>
                  <a:pt x="0" y="914400"/>
                </a:lnTo>
                <a:close/>
              </a:path>
            </a:pathLst>
          </a:custGeom>
          <a:solidFill>
            <a:schemeClr val="accent1">
              <a:lumMod val="75000"/>
            </a:schemeClr>
          </a:solidFill>
          <a:ln>
            <a:solidFill>
              <a:schemeClr val="accent1"/>
            </a:solidFill>
          </a:ln>
        </p:spPr>
        <p:txBody>
          <a:bodyPr wrap="square" lIns="0" tIns="0" rIns="0" bIns="0" rtlCol="0"/>
          <a:lstStyle/>
          <a:p>
            <a:endParaRPr sz="1800"/>
          </a:p>
        </p:txBody>
      </p:sp>
      <p:sp>
        <p:nvSpPr>
          <p:cNvPr id="17" name="bk object 17"/>
          <p:cNvSpPr/>
          <p:nvPr/>
        </p:nvSpPr>
        <p:spPr>
          <a:xfrm>
            <a:off x="0" y="0"/>
            <a:ext cx="12192000" cy="914400"/>
          </a:xfrm>
          <a:custGeom>
            <a:avLst/>
            <a:gdLst/>
            <a:ahLst/>
            <a:cxnLst/>
            <a:rect l="l" t="t" r="r" b="b"/>
            <a:pathLst>
              <a:path w="9144000" h="914400">
                <a:moveTo>
                  <a:pt x="0" y="914400"/>
                </a:moveTo>
                <a:lnTo>
                  <a:pt x="9144000" y="914400"/>
                </a:lnTo>
                <a:lnTo>
                  <a:pt x="9144000" y="0"/>
                </a:lnTo>
                <a:lnTo>
                  <a:pt x="0" y="0"/>
                </a:lnTo>
                <a:lnTo>
                  <a:pt x="0" y="914400"/>
                </a:lnTo>
                <a:close/>
              </a:path>
            </a:pathLst>
          </a:custGeom>
          <a:ln w="25400">
            <a:noFill/>
          </a:ln>
        </p:spPr>
        <p:txBody>
          <a:bodyPr wrap="square" lIns="0" tIns="0" rIns="0" bIns="0" rtlCol="0"/>
          <a:lstStyle/>
          <a:p>
            <a:endParaRPr sz="1800"/>
          </a:p>
        </p:txBody>
      </p:sp>
      <p:sp>
        <p:nvSpPr>
          <p:cNvPr id="2" name="Holder 2"/>
          <p:cNvSpPr>
            <a:spLocks noGrp="1"/>
          </p:cNvSpPr>
          <p:nvPr>
            <p:ph type="title"/>
          </p:nvPr>
        </p:nvSpPr>
        <p:spPr>
          <a:xfrm>
            <a:off x="1588948" y="351235"/>
            <a:ext cx="9252644" cy="677108"/>
          </a:xfrm>
          <a:prstGeom prst="rect">
            <a:avLst/>
          </a:prstGeom>
        </p:spPr>
        <p:txBody>
          <a:bodyPr wrap="square" lIns="0" tIns="0" rIns="0" bIns="0">
            <a:spAutoFit/>
          </a:bodyPr>
          <a:lstStyle>
            <a:lvl1pPr>
              <a:defRPr sz="4400" b="0" i="0">
                <a:solidFill>
                  <a:schemeClr val="bg1"/>
                </a:solidFill>
                <a:latin typeface="Calibri"/>
                <a:cs typeface="Calibri"/>
              </a:defRPr>
            </a:lvl1pPr>
          </a:lstStyle>
          <a:p>
            <a:endParaRPr dirty="0"/>
          </a:p>
        </p:txBody>
      </p:sp>
      <p:sp>
        <p:nvSpPr>
          <p:cNvPr id="4" name="Holder 4"/>
          <p:cNvSpPr>
            <a:spLocks noGrp="1"/>
          </p:cNvSpPr>
          <p:nvPr>
            <p:ph type="ftr" sz="quarter" idx="5"/>
          </p:nvPr>
        </p:nvSpPr>
        <p:spPr>
          <a:xfrm>
            <a:off x="4145281" y="6377940"/>
            <a:ext cx="3901439"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86CDD636-5554-4E5B-9964-3DC0124DC46F}" type="datetimeFigureOut">
              <a:rPr lang="en-US" smtClean="0"/>
              <a:t>7/1/2020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2BA8752C-F3CA-4529-8F4C-D91AB98EAD44}" type="slidenum">
              <a:rPr lang="en-US" smtClean="0"/>
              <a:t>‹#›</a:t>
            </a:fld>
            <a:endParaRPr lang="en-US"/>
          </a:p>
        </p:txBody>
      </p:sp>
    </p:spTree>
    <p:extLst>
      <p:ext uri="{BB962C8B-B14F-4D97-AF65-F5344CB8AC3E}">
        <p14:creationId xmlns:p14="http://schemas.microsoft.com/office/powerpoint/2010/main" val="158798444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20" r:id="rId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10160000" cy="6858000"/>
            <a:chOff x="0" y="0"/>
            <a:chExt cx="4800" cy="4320"/>
          </a:xfrm>
        </p:grpSpPr>
        <p:grpSp>
          <p:nvGrpSpPr>
            <p:cNvPr id="7171" name="Group 3"/>
            <p:cNvGrpSpPr>
              <a:grpSpLocks/>
            </p:cNvGrpSpPr>
            <p:nvPr userDrawn="1"/>
          </p:nvGrpSpPr>
          <p:grpSpPr bwMode="auto">
            <a:xfrm>
              <a:off x="0" y="0"/>
              <a:ext cx="2016" cy="4320"/>
              <a:chOff x="0" y="0"/>
              <a:chExt cx="2016" cy="4320"/>
            </a:xfrm>
          </p:grpSpPr>
          <p:sp>
            <p:nvSpPr>
              <p:cNvPr id="7172"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endParaRPr lang="en-US" sz="1800"/>
              </a:p>
            </p:txBody>
          </p:sp>
          <p:sp>
            <p:nvSpPr>
              <p:cNvPr id="7173"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endParaRPr lang="en-US" sz="1800"/>
              </a:p>
            </p:txBody>
          </p:sp>
        </p:grpSp>
        <p:grpSp>
          <p:nvGrpSpPr>
            <p:cNvPr id="7174" name="Group 6"/>
            <p:cNvGrpSpPr>
              <a:grpSpLocks/>
            </p:cNvGrpSpPr>
            <p:nvPr/>
          </p:nvGrpSpPr>
          <p:grpSpPr bwMode="auto">
            <a:xfrm>
              <a:off x="144" y="1248"/>
              <a:ext cx="4656" cy="201"/>
              <a:chOff x="144" y="1248"/>
              <a:chExt cx="4656" cy="201"/>
            </a:xfrm>
          </p:grpSpPr>
          <p:sp>
            <p:nvSpPr>
              <p:cNvPr id="7175"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endParaRPr lang="en-US" sz="1800"/>
              </a:p>
            </p:txBody>
          </p:sp>
          <p:sp>
            <p:nvSpPr>
              <p:cNvPr id="7176"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endParaRPr lang="en-US" sz="1800"/>
              </a:p>
            </p:txBody>
          </p:sp>
        </p:grpSp>
      </p:grpSp>
      <p:sp>
        <p:nvSpPr>
          <p:cNvPr id="7177" name="AutoShape 9"/>
          <p:cNvSpPr>
            <a:spLocks noGrp="1" noChangeArrowheads="1"/>
          </p:cNvSpPr>
          <p:nvPr>
            <p:ph type="title"/>
          </p:nvPr>
        </p:nvSpPr>
        <p:spPr bwMode="auto">
          <a:xfrm>
            <a:off x="1016000" y="762000"/>
            <a:ext cx="10566400" cy="1143000"/>
          </a:xfrm>
          <a:prstGeom prst="roundRect">
            <a:avLst>
              <a:gd name="adj" fmla="val 21667"/>
            </a:avLst>
          </a:prstGeom>
          <a:noFill/>
          <a:ln w="9525">
            <a:noFill/>
            <a:round/>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8" name="Rectangle 10"/>
          <p:cNvSpPr>
            <a:spLocks noGrp="1" noChangeArrowheads="1"/>
          </p:cNvSpPr>
          <p:nvPr>
            <p:ph type="body" idx="1"/>
          </p:nvPr>
        </p:nvSpPr>
        <p:spPr bwMode="auto">
          <a:xfrm>
            <a:off x="1117601" y="2362201"/>
            <a:ext cx="10257367" cy="3724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9" name="Rectangle 11"/>
          <p:cNvSpPr>
            <a:spLocks noGrp="1" noChangeArrowheads="1"/>
          </p:cNvSpPr>
          <p:nvPr>
            <p:ph type="dt" sz="half" idx="2"/>
          </p:nvPr>
        </p:nvSpPr>
        <p:spPr bwMode="auto">
          <a:xfrm>
            <a:off x="3251201" y="6248401"/>
            <a:ext cx="2840567"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endParaRPr lang="en-US"/>
          </a:p>
        </p:txBody>
      </p:sp>
      <p:sp>
        <p:nvSpPr>
          <p:cNvPr id="7180" name="Rectangle 12"/>
          <p:cNvSpPr>
            <a:spLocks noGrp="1" noChangeArrowheads="1"/>
          </p:cNvSpPr>
          <p:nvPr>
            <p:ph type="ftr" sz="quarter" idx="3"/>
          </p:nvPr>
        </p:nvSpPr>
        <p:spPr bwMode="auto">
          <a:xfrm>
            <a:off x="7721600" y="6248401"/>
            <a:ext cx="3862917"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endParaRPr lang="en-US"/>
          </a:p>
        </p:txBody>
      </p:sp>
      <p:sp>
        <p:nvSpPr>
          <p:cNvPr id="7181" name="Rectangle 13"/>
          <p:cNvSpPr>
            <a:spLocks noGrp="1" noChangeArrowheads="1"/>
          </p:cNvSpPr>
          <p:nvPr>
            <p:ph type="sldNum" sz="quarter" idx="4"/>
          </p:nvPr>
        </p:nvSpPr>
        <p:spPr bwMode="auto">
          <a:xfrm>
            <a:off x="112184" y="6242050"/>
            <a:ext cx="783167"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defRPr sz="2600" b="1">
                <a:solidFill>
                  <a:schemeClr val="bg1"/>
                </a:solidFill>
              </a:defRPr>
            </a:lvl1pPr>
          </a:lstStyle>
          <a:p>
            <a:fld id="{676D53BD-6B12-4D03-BBA2-70004E2C0351}" type="slidenum">
              <a:rPr lang="en-US"/>
              <a:pPr/>
              <a:t>‹#›</a:t>
            </a:fld>
            <a:endParaRPr lang="en-US"/>
          </a:p>
        </p:txBody>
      </p:sp>
    </p:spTree>
    <p:extLst>
      <p:ext uri="{BB962C8B-B14F-4D97-AF65-F5344CB8AC3E}">
        <p14:creationId xmlns:p14="http://schemas.microsoft.com/office/powerpoint/2010/main" val="1047824021"/>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hf sldNum="0" hdr="0" ftr="0" dt="0"/>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pitchFamily="34" charset="0"/>
        </a:defRPr>
      </a:lvl2pPr>
      <a:lvl3pPr algn="l" rtl="0" fontAlgn="base">
        <a:lnSpc>
          <a:spcPct val="90000"/>
        </a:lnSpc>
        <a:spcBef>
          <a:spcPct val="0"/>
        </a:spcBef>
        <a:spcAft>
          <a:spcPct val="0"/>
        </a:spcAft>
        <a:defRPr sz="3600" b="1">
          <a:solidFill>
            <a:schemeClr val="tx2"/>
          </a:solidFill>
          <a:latin typeface="Arial" pitchFamily="34" charset="0"/>
        </a:defRPr>
      </a:lvl3pPr>
      <a:lvl4pPr algn="l" rtl="0" fontAlgn="base">
        <a:lnSpc>
          <a:spcPct val="90000"/>
        </a:lnSpc>
        <a:spcBef>
          <a:spcPct val="0"/>
        </a:spcBef>
        <a:spcAft>
          <a:spcPct val="0"/>
        </a:spcAft>
        <a:defRPr sz="3600" b="1">
          <a:solidFill>
            <a:schemeClr val="tx2"/>
          </a:solidFill>
          <a:latin typeface="Arial" pitchFamily="34" charset="0"/>
        </a:defRPr>
      </a:lvl4pPr>
      <a:lvl5pPr algn="l" rtl="0" fontAlgn="base">
        <a:lnSpc>
          <a:spcPct val="90000"/>
        </a:lnSpc>
        <a:spcBef>
          <a:spcPct val="0"/>
        </a:spcBef>
        <a:spcAft>
          <a:spcPct val="0"/>
        </a:spcAft>
        <a:defRPr sz="3600" b="1">
          <a:solidFill>
            <a:schemeClr val="tx2"/>
          </a:solidFill>
          <a:latin typeface="Arial" pitchFamily="34" charset="0"/>
        </a:defRPr>
      </a:lvl5pPr>
      <a:lvl6pPr marL="457200" algn="l" rtl="0" fontAlgn="base">
        <a:lnSpc>
          <a:spcPct val="90000"/>
        </a:lnSpc>
        <a:spcBef>
          <a:spcPct val="0"/>
        </a:spcBef>
        <a:spcAft>
          <a:spcPct val="0"/>
        </a:spcAft>
        <a:defRPr sz="3600" b="1">
          <a:solidFill>
            <a:schemeClr val="tx2"/>
          </a:solidFill>
          <a:latin typeface="Arial" pitchFamily="34" charset="0"/>
        </a:defRPr>
      </a:lvl6pPr>
      <a:lvl7pPr marL="914400" algn="l" rtl="0" fontAlgn="base">
        <a:lnSpc>
          <a:spcPct val="90000"/>
        </a:lnSpc>
        <a:spcBef>
          <a:spcPct val="0"/>
        </a:spcBef>
        <a:spcAft>
          <a:spcPct val="0"/>
        </a:spcAft>
        <a:defRPr sz="3600" b="1">
          <a:solidFill>
            <a:schemeClr val="tx2"/>
          </a:solidFill>
          <a:latin typeface="Arial" pitchFamily="34" charset="0"/>
        </a:defRPr>
      </a:lvl7pPr>
      <a:lvl8pPr marL="1371600" algn="l" rtl="0" fontAlgn="base">
        <a:lnSpc>
          <a:spcPct val="90000"/>
        </a:lnSpc>
        <a:spcBef>
          <a:spcPct val="0"/>
        </a:spcBef>
        <a:spcAft>
          <a:spcPct val="0"/>
        </a:spcAft>
        <a:defRPr sz="3600" b="1">
          <a:solidFill>
            <a:schemeClr val="tx2"/>
          </a:solidFill>
          <a:latin typeface="Arial" pitchFamily="34" charset="0"/>
        </a:defRPr>
      </a:lvl8pPr>
      <a:lvl9pPr marL="1828800" algn="l" rtl="0" fontAlgn="base">
        <a:lnSpc>
          <a:spcPct val="90000"/>
        </a:lnSpc>
        <a:spcBef>
          <a:spcPct val="0"/>
        </a:spcBef>
        <a:spcAft>
          <a:spcPct val="0"/>
        </a:spcAft>
        <a:defRPr sz="3600" b="1">
          <a:solidFill>
            <a:schemeClr val="tx2"/>
          </a:solidFill>
          <a:latin typeface="Arial" pitchFamily="34"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Jane.Fedorczyk@Jefferson.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Jane.Fedorczyk@Jefferson.edu" TargetMode="Externa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Jane.Fedorczyk@Jefferson.edu" TargetMode="Externa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70.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76.jpe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84.jpe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3.xml"/><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94.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32" y="37490"/>
            <a:ext cx="8857130" cy="1927225"/>
          </a:xfrm>
        </p:spPr>
        <p:txBody>
          <a:bodyPr>
            <a:normAutofit/>
          </a:bodyPr>
          <a:lstStyle/>
          <a:p>
            <a:pPr algn="ctr"/>
            <a:r>
              <a:rPr lang="en-US" dirty="0">
                <a:solidFill>
                  <a:srgbClr val="00B050"/>
                </a:solidFill>
              </a:rPr>
              <a:t>Anatomy of the Elbow, Wrist, and Hand Joints</a:t>
            </a:r>
          </a:p>
        </p:txBody>
      </p:sp>
      <p:sp>
        <p:nvSpPr>
          <p:cNvPr id="3" name="Subtitle 2"/>
          <p:cNvSpPr>
            <a:spLocks noGrp="1"/>
          </p:cNvSpPr>
          <p:nvPr>
            <p:ph type="subTitle" idx="1"/>
          </p:nvPr>
        </p:nvSpPr>
        <p:spPr>
          <a:xfrm>
            <a:off x="2075432" y="2091760"/>
            <a:ext cx="8534400" cy="1752600"/>
          </a:xfrm>
        </p:spPr>
        <p:txBody>
          <a:bodyPr>
            <a:normAutofit/>
          </a:bodyPr>
          <a:lstStyle/>
          <a:p>
            <a:pPr algn="ctr"/>
            <a:r>
              <a:rPr lang="en-US" b="1" dirty="0"/>
              <a:t>Jane Fedorczyk , PT, PhD, CHT</a:t>
            </a:r>
          </a:p>
          <a:p>
            <a:pPr algn="ctr"/>
            <a:r>
              <a:rPr lang="en-US" b="1" dirty="0"/>
              <a:t>Certified Hand Therapist</a:t>
            </a:r>
          </a:p>
          <a:p>
            <a:pPr algn="ctr"/>
            <a:r>
              <a:rPr lang="en-US" b="1" dirty="0">
                <a:hlinkClick r:id="rId2"/>
              </a:rPr>
              <a:t>Jane.Fedorczyk@Jefferson.edu</a:t>
            </a:r>
            <a:endParaRPr lang="en-US" b="1" dirty="0"/>
          </a:p>
          <a:p>
            <a:pPr algn="ctr"/>
            <a:endParaRPr lang="en-US" b="1" dirty="0"/>
          </a:p>
        </p:txBody>
      </p:sp>
      <p:pic>
        <p:nvPicPr>
          <p:cNvPr id="4" name="Picture 3">
            <a:extLst>
              <a:ext uri="{FF2B5EF4-FFF2-40B4-BE49-F238E27FC236}">
                <a16:creationId xmlns:a16="http://schemas.microsoft.com/office/drawing/2014/main" id="{894D61CE-ADD6-44E1-A44F-9D0F4A811619}"/>
              </a:ext>
            </a:extLst>
          </p:cNvPr>
          <p:cNvPicPr>
            <a:picLocks noChangeAspect="1"/>
          </p:cNvPicPr>
          <p:nvPr/>
        </p:nvPicPr>
        <p:blipFill rotWithShape="1">
          <a:blip r:embed="rId3">
            <a:extLst>
              <a:ext uri="{28A0092B-C50C-407E-A947-70E740481C1C}">
                <a14:useLocalDpi xmlns:a14="http://schemas.microsoft.com/office/drawing/2010/main" val="0"/>
              </a:ext>
            </a:extLst>
          </a:blip>
          <a:srcRect l="20543" t="26581" r="21266" b="52945"/>
          <a:stretch/>
        </p:blipFill>
        <p:spPr>
          <a:xfrm>
            <a:off x="2768198" y="3844360"/>
            <a:ext cx="7471598" cy="1752597"/>
          </a:xfrm>
          <a:prstGeom prst="rect">
            <a:avLst/>
          </a:prstGeom>
        </p:spPr>
      </p:pic>
      <p:sp>
        <p:nvSpPr>
          <p:cNvPr id="6" name="Subtitle 2">
            <a:extLst>
              <a:ext uri="{FF2B5EF4-FFF2-40B4-BE49-F238E27FC236}">
                <a16:creationId xmlns:a16="http://schemas.microsoft.com/office/drawing/2014/main" id="{877989B3-489F-47CD-8C6B-1DD034DDFBDA}"/>
              </a:ext>
            </a:extLst>
          </p:cNvPr>
          <p:cNvSpPr txBox="1">
            <a:spLocks/>
          </p:cNvSpPr>
          <p:nvPr/>
        </p:nvSpPr>
        <p:spPr bwMode="auto">
          <a:xfrm>
            <a:off x="407997" y="5832244"/>
            <a:ext cx="12192000" cy="59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Clr>
                <a:schemeClr val="accent1"/>
              </a:buClr>
              <a:buSzPct val="85000"/>
              <a:buFont typeface="Arial" panose="020B0604020202020204" pitchFamily="34" charset="0"/>
              <a:buNone/>
              <a:defRPr sz="2800" kern="1200">
                <a:solidFill>
                  <a:schemeClr val="tx1">
                    <a:lumMod val="75000"/>
                    <a:lumOff val="25000"/>
                  </a:schemeClr>
                </a:solidFill>
                <a:latin typeface="Calibri" pitchFamily="34" charset="0"/>
                <a:ea typeface="Calibri" panose="020F0502020204030204" pitchFamily="34" charset="0"/>
                <a:cs typeface="Calibri" pitchFamily="34" charset="0"/>
              </a:defRPr>
            </a:lvl1pPr>
            <a:lvl2pPr marL="457200" indent="0" algn="ctr" rtl="0" eaLnBrk="1" fontAlgn="base" hangingPunct="1">
              <a:spcBef>
                <a:spcPct val="20000"/>
              </a:spcBef>
              <a:spcAft>
                <a:spcPct val="0"/>
              </a:spcAft>
              <a:buClr>
                <a:schemeClr val="accent1"/>
              </a:buClr>
              <a:buSzPct val="85000"/>
              <a:buFont typeface="Arial" panose="020B0604020202020204" pitchFamily="34" charset="0"/>
              <a:buNone/>
              <a:defRPr sz="2400" kern="1200">
                <a:solidFill>
                  <a:schemeClr val="tx1">
                    <a:tint val="75000"/>
                  </a:schemeClr>
                </a:solidFill>
                <a:latin typeface="Calibri" pitchFamily="34" charset="0"/>
                <a:ea typeface="Calibri" panose="020F0502020204030204" pitchFamily="34" charset="0"/>
                <a:cs typeface="Calibri" pitchFamily="34" charset="0"/>
              </a:defRPr>
            </a:lvl2pPr>
            <a:lvl3pPr marL="914400" indent="0" algn="ctr" rtl="0" eaLnBrk="1" fontAlgn="base" hangingPunct="1">
              <a:spcBef>
                <a:spcPct val="20000"/>
              </a:spcBef>
              <a:spcAft>
                <a:spcPct val="0"/>
              </a:spcAft>
              <a:buClr>
                <a:schemeClr val="accent1"/>
              </a:buClr>
              <a:buSzPct val="90000"/>
              <a:buFont typeface="Arial" panose="020B0604020202020204" pitchFamily="34" charset="0"/>
              <a:buNone/>
              <a:defRPr sz="2000" kern="1200">
                <a:solidFill>
                  <a:schemeClr val="tx1">
                    <a:tint val="75000"/>
                  </a:schemeClr>
                </a:solidFill>
                <a:latin typeface="Calibri" pitchFamily="34" charset="0"/>
                <a:ea typeface="Calibri" panose="020F0502020204030204" pitchFamily="34" charset="0"/>
                <a:cs typeface="Calibri" pitchFamily="34" charset="0"/>
              </a:defRPr>
            </a:lvl3pPr>
            <a:lvl4pPr marL="1371600" indent="0" algn="ctr" rtl="0" eaLnBrk="1" fontAlgn="base" hangingPunct="1">
              <a:spcBef>
                <a:spcPct val="20000"/>
              </a:spcBef>
              <a:spcAft>
                <a:spcPct val="0"/>
              </a:spcAft>
              <a:buClr>
                <a:schemeClr val="accent1"/>
              </a:buClr>
              <a:buFont typeface="Arial" panose="020B0604020202020204" pitchFamily="34" charset="0"/>
              <a:buNone/>
              <a:defRPr kern="1200">
                <a:solidFill>
                  <a:schemeClr val="tx1">
                    <a:tint val="75000"/>
                  </a:schemeClr>
                </a:solidFill>
                <a:latin typeface="Calibri" pitchFamily="34" charset="0"/>
                <a:ea typeface="Calibri" panose="020F0502020204030204" pitchFamily="34" charset="0"/>
                <a:cs typeface="Calibri" pitchFamily="34" charset="0"/>
              </a:defRPr>
            </a:lvl4pPr>
            <a:lvl5pPr marL="1828800" indent="0" algn="ctr" rtl="0" eaLnBrk="1" fontAlgn="base" hangingPunct="1">
              <a:spcBef>
                <a:spcPct val="20000"/>
              </a:spcBef>
              <a:spcAft>
                <a:spcPct val="0"/>
              </a:spcAft>
              <a:buClr>
                <a:schemeClr val="accent1"/>
              </a:buClr>
              <a:buSzPct val="100000"/>
              <a:buFont typeface="Arial" panose="020B0604020202020204" pitchFamily="34" charset="0"/>
              <a:buNone/>
              <a:defRPr sz="1600" kern="1200">
                <a:solidFill>
                  <a:schemeClr val="tx1">
                    <a:tint val="75000"/>
                  </a:schemeClr>
                </a:solidFill>
                <a:latin typeface="Calibri" pitchFamily="34" charset="0"/>
                <a:ea typeface="Calibri" panose="020F0502020204030204" pitchFamily="34" charset="0"/>
                <a:cs typeface="Calibri" pitchFamily="34" charset="0"/>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b="1" dirty="0">
                <a:solidFill>
                  <a:schemeClr val="tx1"/>
                </a:solidFill>
              </a:rPr>
              <a:t>Center for Hand &amp; Upper Limb Health and Performance</a:t>
            </a:r>
          </a:p>
          <a:p>
            <a:pPr algn="ctr"/>
            <a:r>
              <a:rPr lang="en-US" b="1" dirty="0"/>
              <a:t> </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98293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0738" name="Picture 2" descr="DSCN38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5706" y="1195138"/>
            <a:ext cx="6931025" cy="5199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94503" y="364956"/>
            <a:ext cx="10972800" cy="990600"/>
          </a:xfrm>
        </p:spPr>
        <p:txBody>
          <a:bodyPr/>
          <a:lstStyle/>
          <a:p>
            <a:pPr algn="ctr"/>
            <a:r>
              <a:rPr lang="en-US" dirty="0">
                <a:solidFill>
                  <a:srgbClr val="00B050"/>
                </a:solidFill>
              </a:rPr>
              <a:t>One Capsule Surrounds All Joints </a:t>
            </a:r>
          </a:p>
        </p:txBody>
      </p:sp>
    </p:spTree>
    <p:extLst>
      <p:ext uri="{BB962C8B-B14F-4D97-AF65-F5344CB8AC3E}">
        <p14:creationId xmlns:p14="http://schemas.microsoft.com/office/powerpoint/2010/main" val="4012044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353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67513" y="1829750"/>
            <a:ext cx="3048000" cy="3854770"/>
          </a:xfrm>
          <a:prstGeom prst="rect">
            <a:avLst/>
          </a:prstGeom>
          <a:noFill/>
        </p:spPr>
      </p:pic>
      <p:sp>
        <p:nvSpPr>
          <p:cNvPr id="4" name="TextBox 3"/>
          <p:cNvSpPr txBox="1"/>
          <p:nvPr/>
        </p:nvSpPr>
        <p:spPr>
          <a:xfrm>
            <a:off x="6934201" y="609601"/>
            <a:ext cx="3314625" cy="954107"/>
          </a:xfrm>
          <a:prstGeom prst="rect">
            <a:avLst/>
          </a:prstGeom>
          <a:noFill/>
        </p:spPr>
        <p:txBody>
          <a:bodyPr wrap="none" rtlCol="0">
            <a:spAutoFit/>
          </a:bodyPr>
          <a:lstStyle/>
          <a:p>
            <a:r>
              <a:rPr lang="en-US" sz="2800" dirty="0"/>
              <a:t>One capsule </a:t>
            </a:r>
          </a:p>
          <a:p>
            <a:r>
              <a:rPr lang="en-US" sz="2800" dirty="0"/>
              <a:t>surrounds all joints!</a:t>
            </a:r>
          </a:p>
        </p:txBody>
      </p:sp>
      <p:sp>
        <p:nvSpPr>
          <p:cNvPr id="5" name="TextBox 4"/>
          <p:cNvSpPr txBox="1"/>
          <p:nvPr/>
        </p:nvSpPr>
        <p:spPr>
          <a:xfrm>
            <a:off x="535577" y="2305615"/>
            <a:ext cx="2670988" cy="2246769"/>
          </a:xfrm>
          <a:prstGeom prst="rect">
            <a:avLst/>
          </a:prstGeom>
          <a:noFill/>
        </p:spPr>
        <p:txBody>
          <a:bodyPr wrap="none" rtlCol="0">
            <a:spAutoFit/>
          </a:bodyPr>
          <a:lstStyle/>
          <a:p>
            <a:r>
              <a:rPr lang="en-US" sz="2800" dirty="0"/>
              <a:t>Tension from </a:t>
            </a:r>
          </a:p>
          <a:p>
            <a:r>
              <a:rPr lang="en-US" sz="2800" dirty="0" err="1"/>
              <a:t>anconeus</a:t>
            </a:r>
            <a:r>
              <a:rPr lang="en-US" sz="2800" dirty="0"/>
              <a:t> </a:t>
            </a:r>
          </a:p>
          <a:p>
            <a:r>
              <a:rPr lang="en-US" sz="2800" dirty="0"/>
              <a:t>pulls posterior </a:t>
            </a:r>
          </a:p>
          <a:p>
            <a:r>
              <a:rPr lang="en-US" sz="2800" dirty="0"/>
              <a:t>capsule away </a:t>
            </a:r>
          </a:p>
          <a:p>
            <a:r>
              <a:rPr lang="en-US" sz="2800" dirty="0"/>
              <a:t>from joint lines </a:t>
            </a:r>
          </a:p>
        </p:txBody>
      </p:sp>
      <p:pic>
        <p:nvPicPr>
          <p:cNvPr id="6" name="Picture 5"/>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l="11121" b="51368"/>
          <a:stretch>
            <a:fillRect/>
          </a:stretch>
        </p:blipFill>
        <p:spPr bwMode="auto">
          <a:xfrm>
            <a:off x="3083704" y="1731230"/>
            <a:ext cx="3662341" cy="3055143"/>
          </a:xfrm>
          <a:prstGeom prst="rect">
            <a:avLst/>
          </a:prstGeom>
          <a:noFill/>
          <a:ln w="9525">
            <a:noFill/>
            <a:miter lim="800000"/>
            <a:headEnd/>
            <a:tailEnd/>
          </a:ln>
        </p:spPr>
      </p:pic>
      <p:cxnSp>
        <p:nvCxnSpPr>
          <p:cNvPr id="10" name="Straight Arrow Connector 9">
            <a:extLst>
              <a:ext uri="{FF2B5EF4-FFF2-40B4-BE49-F238E27FC236}">
                <a16:creationId xmlns:a16="http://schemas.microsoft.com/office/drawing/2014/main" id="{C14D4992-6CBC-4139-AF8B-E6C0D0A38A54}"/>
              </a:ext>
            </a:extLst>
          </p:cNvPr>
          <p:cNvCxnSpPr>
            <a:cxnSpLocks/>
          </p:cNvCxnSpPr>
          <p:nvPr/>
        </p:nvCxnSpPr>
        <p:spPr>
          <a:xfrm flipV="1">
            <a:off x="7972425" y="4450557"/>
            <a:ext cx="535783" cy="5357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533B7A0-541E-4173-B77A-13D7D60EF626}"/>
              </a:ext>
            </a:extLst>
          </p:cNvPr>
          <p:cNvCxnSpPr>
            <a:cxnSpLocks/>
          </p:cNvCxnSpPr>
          <p:nvPr/>
        </p:nvCxnSpPr>
        <p:spPr>
          <a:xfrm flipV="1">
            <a:off x="4015706" y="3914776"/>
            <a:ext cx="535783" cy="5357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752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7667" name="Picture 3" descr="DSCN35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9474" y="1226218"/>
            <a:ext cx="7162800" cy="5372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80484" y="3265936"/>
            <a:ext cx="402626" cy="646331"/>
          </a:xfrm>
          <a:prstGeom prst="rect">
            <a:avLst/>
          </a:prstGeom>
          <a:noFill/>
        </p:spPr>
        <p:txBody>
          <a:bodyPr wrap="square" rtlCol="0">
            <a:spAutoFit/>
          </a:bodyPr>
          <a:lstStyle/>
          <a:p>
            <a:r>
              <a:rPr lang="en-US" sz="3600" b="1" dirty="0">
                <a:solidFill>
                  <a:srgbClr val="000000"/>
                </a:solidFill>
              </a:rPr>
              <a:t>T</a:t>
            </a:r>
          </a:p>
        </p:txBody>
      </p:sp>
      <p:sp>
        <p:nvSpPr>
          <p:cNvPr id="3" name="TextBox 2"/>
          <p:cNvSpPr txBox="1"/>
          <p:nvPr/>
        </p:nvSpPr>
        <p:spPr>
          <a:xfrm>
            <a:off x="7736306" y="3589102"/>
            <a:ext cx="445168" cy="646331"/>
          </a:xfrm>
          <a:prstGeom prst="rect">
            <a:avLst/>
          </a:prstGeom>
          <a:noFill/>
        </p:spPr>
        <p:txBody>
          <a:bodyPr wrap="square" rtlCol="0">
            <a:spAutoFit/>
          </a:bodyPr>
          <a:lstStyle/>
          <a:p>
            <a:r>
              <a:rPr lang="en-US" sz="3600" b="1" dirty="0">
                <a:solidFill>
                  <a:srgbClr val="000000"/>
                </a:solidFill>
              </a:rPr>
              <a:t>U</a:t>
            </a:r>
          </a:p>
        </p:txBody>
      </p:sp>
      <p:sp>
        <p:nvSpPr>
          <p:cNvPr id="4" name="Title 3"/>
          <p:cNvSpPr>
            <a:spLocks noGrp="1"/>
          </p:cNvSpPr>
          <p:nvPr>
            <p:ph type="title"/>
          </p:nvPr>
        </p:nvSpPr>
        <p:spPr>
          <a:xfrm>
            <a:off x="164431" y="407751"/>
            <a:ext cx="10972800" cy="990600"/>
          </a:xfrm>
        </p:spPr>
        <p:txBody>
          <a:bodyPr/>
          <a:lstStyle/>
          <a:p>
            <a:r>
              <a:rPr lang="en-US" dirty="0">
                <a:solidFill>
                  <a:srgbClr val="00B050"/>
                </a:solidFill>
              </a:rPr>
              <a:t>Brachialis Adherent to Anterior Capsule</a:t>
            </a:r>
          </a:p>
        </p:txBody>
      </p:sp>
      <p:sp>
        <p:nvSpPr>
          <p:cNvPr id="7" name="TextBox 6">
            <a:extLst>
              <a:ext uri="{FF2B5EF4-FFF2-40B4-BE49-F238E27FC236}">
                <a16:creationId xmlns:a16="http://schemas.microsoft.com/office/drawing/2014/main" id="{8DE9627C-59DC-4006-AF08-5FB8379A8089}"/>
              </a:ext>
            </a:extLst>
          </p:cNvPr>
          <p:cNvSpPr txBox="1"/>
          <p:nvPr/>
        </p:nvSpPr>
        <p:spPr>
          <a:xfrm>
            <a:off x="4722395" y="3352003"/>
            <a:ext cx="445168" cy="646331"/>
          </a:xfrm>
          <a:prstGeom prst="rect">
            <a:avLst/>
          </a:prstGeom>
          <a:noFill/>
        </p:spPr>
        <p:txBody>
          <a:bodyPr wrap="square" rtlCol="0">
            <a:spAutoFit/>
          </a:bodyPr>
          <a:lstStyle/>
          <a:p>
            <a:r>
              <a:rPr lang="en-US" sz="3600" b="1" dirty="0">
                <a:solidFill>
                  <a:srgbClr val="000000"/>
                </a:solidFill>
              </a:rPr>
              <a:t>H</a:t>
            </a:r>
          </a:p>
        </p:txBody>
      </p:sp>
    </p:spTree>
    <p:extLst>
      <p:ext uri="{BB962C8B-B14F-4D97-AF65-F5344CB8AC3E}">
        <p14:creationId xmlns:p14="http://schemas.microsoft.com/office/powerpoint/2010/main" val="3492632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4" descr="http://doctorhackett.com/wp-content/uploads/2016/03/Feature_TommyJoh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724" y="3467661"/>
            <a:ext cx="2349020" cy="33903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6841893" y="288520"/>
            <a:ext cx="4709551" cy="3388743"/>
          </a:xfrm>
          <a:prstGeom prst="rect">
            <a:avLst/>
          </a:prstGeom>
        </p:spPr>
      </p:pic>
      <p:pic>
        <p:nvPicPr>
          <p:cNvPr id="4" name="Picture 3"/>
          <p:cNvPicPr>
            <a:picLocks noChangeAspect="1"/>
          </p:cNvPicPr>
          <p:nvPr/>
        </p:nvPicPr>
        <p:blipFill>
          <a:blip r:embed="rId5"/>
          <a:stretch>
            <a:fillRect/>
          </a:stretch>
        </p:blipFill>
        <p:spPr>
          <a:xfrm>
            <a:off x="8024813" y="3532907"/>
            <a:ext cx="4167187" cy="2946718"/>
          </a:xfrm>
          <a:prstGeom prst="rect">
            <a:avLst/>
          </a:prstGeom>
        </p:spPr>
      </p:pic>
      <p:sp>
        <p:nvSpPr>
          <p:cNvPr id="2" name="Title 1"/>
          <p:cNvSpPr>
            <a:spLocks noGrp="1"/>
          </p:cNvSpPr>
          <p:nvPr>
            <p:ph type="title"/>
          </p:nvPr>
        </p:nvSpPr>
        <p:spPr>
          <a:xfrm>
            <a:off x="1340735" y="332131"/>
            <a:ext cx="10391734" cy="677108"/>
          </a:xfrm>
        </p:spPr>
        <p:txBody>
          <a:bodyPr/>
          <a:lstStyle/>
          <a:p>
            <a:r>
              <a:rPr lang="en-US" sz="4400" dirty="0"/>
              <a:t>Ligaments of the Elbow and Forearm</a:t>
            </a:r>
          </a:p>
        </p:txBody>
      </p:sp>
      <p:sp>
        <p:nvSpPr>
          <p:cNvPr id="21" name="TextBox 20"/>
          <p:cNvSpPr txBox="1"/>
          <p:nvPr/>
        </p:nvSpPr>
        <p:spPr>
          <a:xfrm>
            <a:off x="-589555" y="332131"/>
            <a:ext cx="6344936" cy="5806718"/>
          </a:xfrm>
          <a:prstGeom prst="rect">
            <a:avLst/>
          </a:prstGeom>
          <a:noFill/>
        </p:spPr>
        <p:txBody>
          <a:bodyPr wrap="square" rtlCol="0">
            <a:spAutoFit/>
          </a:bodyPr>
          <a:lstStyle/>
          <a:p>
            <a:pPr marL="927100" lvl="1" indent="-457200">
              <a:spcBef>
                <a:spcPts val="355"/>
              </a:spcBef>
              <a:buFont typeface="Arial" panose="020B0604020202020204" pitchFamily="34" charset="0"/>
              <a:buChar char="•"/>
              <a:tabLst>
                <a:tab pos="756920" algn="l"/>
              </a:tabLst>
            </a:pPr>
            <a:r>
              <a:rPr lang="en-US" sz="2800" dirty="0"/>
              <a:t>Ligaments of the Elbow</a:t>
            </a:r>
          </a:p>
          <a:p>
            <a:pPr marL="469900" lvl="1">
              <a:spcBef>
                <a:spcPts val="355"/>
              </a:spcBef>
              <a:tabLst>
                <a:tab pos="756920" algn="l"/>
              </a:tabLst>
            </a:pPr>
            <a:endParaRPr lang="en-US" sz="2800" dirty="0"/>
          </a:p>
          <a:p>
            <a:pPr marL="1200150" lvl="2" indent="-285750">
              <a:buFont typeface="Arial" panose="020B0604020202020204" pitchFamily="34" charset="0"/>
              <a:buChar char="•"/>
            </a:pPr>
            <a:r>
              <a:rPr lang="en-US" sz="2400" b="1" dirty="0"/>
              <a:t>Radial/lateral collateral ligament </a:t>
            </a:r>
          </a:p>
          <a:p>
            <a:pPr marL="1200150" lvl="2" indent="-285750">
              <a:buFont typeface="Arial" panose="020B0604020202020204" pitchFamily="34" charset="0"/>
              <a:buChar char="•"/>
            </a:pPr>
            <a:r>
              <a:rPr lang="en-US" sz="2400" dirty="0"/>
              <a:t>Lateral epicondyle to annular ligament </a:t>
            </a:r>
          </a:p>
          <a:p>
            <a:pPr marL="1200150" lvl="2" indent="-285750">
              <a:buFont typeface="Arial" panose="020B0604020202020204" pitchFamily="34" charset="0"/>
              <a:buChar char="•"/>
            </a:pPr>
            <a:r>
              <a:rPr lang="en-US" sz="2400" dirty="0"/>
              <a:t>Lateral, fan like </a:t>
            </a:r>
          </a:p>
          <a:p>
            <a:pPr marL="1200150" lvl="2" indent="-285750">
              <a:buFont typeface="Arial" panose="020B0604020202020204" pitchFamily="34" charset="0"/>
              <a:buChar char="•"/>
            </a:pPr>
            <a:r>
              <a:rPr lang="en-US" sz="2400" dirty="0"/>
              <a:t>Prevents against a </a:t>
            </a:r>
            <a:r>
              <a:rPr lang="en-US" sz="2400" dirty="0" err="1"/>
              <a:t>varus</a:t>
            </a:r>
            <a:r>
              <a:rPr lang="en-US" sz="2400" dirty="0"/>
              <a:t> force </a:t>
            </a:r>
          </a:p>
          <a:p>
            <a:pPr lvl="2"/>
            <a:r>
              <a:rPr lang="en-US" sz="2400" dirty="0"/>
              <a:t> </a:t>
            </a:r>
          </a:p>
          <a:p>
            <a:pPr marL="1200150" lvl="2" indent="-285750">
              <a:buFont typeface="Arial" panose="020B0604020202020204" pitchFamily="34" charset="0"/>
              <a:buChar char="•"/>
            </a:pPr>
            <a:r>
              <a:rPr lang="en-US" sz="2400" b="1" dirty="0"/>
              <a:t>Ulnar/medial collateral ligament </a:t>
            </a:r>
          </a:p>
          <a:p>
            <a:pPr marL="1200150" lvl="2" indent="-285750">
              <a:buFont typeface="Arial" panose="020B0604020202020204" pitchFamily="34" charset="0"/>
              <a:buChar char="•"/>
            </a:pPr>
            <a:r>
              <a:rPr lang="en-US" sz="2400" dirty="0"/>
              <a:t>Medial epicondyle to coronoid process and olecranon </a:t>
            </a:r>
          </a:p>
          <a:p>
            <a:pPr marL="1200150" lvl="2" indent="-285750">
              <a:buFont typeface="Arial" panose="020B0604020202020204" pitchFamily="34" charset="0"/>
              <a:buChar char="•"/>
            </a:pPr>
            <a:r>
              <a:rPr lang="en-US" sz="2400" dirty="0"/>
              <a:t>Medial, triangular (3 bands) </a:t>
            </a:r>
          </a:p>
          <a:p>
            <a:pPr marL="1200150" lvl="2" indent="-285750">
              <a:buFont typeface="Arial" panose="020B0604020202020204" pitchFamily="34" charset="0"/>
              <a:buChar char="•"/>
            </a:pPr>
            <a:r>
              <a:rPr lang="en-US" sz="2400" dirty="0"/>
              <a:t>medial epicondyle to coronoid process (anterior); ulna (posterior)</a:t>
            </a:r>
          </a:p>
          <a:p>
            <a:pPr marL="1200150" lvl="2" indent="-285750">
              <a:buFont typeface="Arial" panose="020B0604020202020204" pitchFamily="34" charset="0"/>
              <a:buChar char="•"/>
            </a:pPr>
            <a:r>
              <a:rPr lang="en-US" sz="2400" dirty="0"/>
              <a:t>Prevent against a valgus force </a:t>
            </a:r>
          </a:p>
        </p:txBody>
      </p:sp>
      <p:sp>
        <p:nvSpPr>
          <p:cNvPr id="9" name="TextBox 8"/>
          <p:cNvSpPr txBox="1"/>
          <p:nvPr/>
        </p:nvSpPr>
        <p:spPr>
          <a:xfrm>
            <a:off x="5019760" y="6499437"/>
            <a:ext cx="2702984" cy="246221"/>
          </a:xfrm>
          <a:prstGeom prst="rect">
            <a:avLst/>
          </a:prstGeom>
          <a:noFill/>
        </p:spPr>
        <p:txBody>
          <a:bodyPr wrap="none" rtlCol="0">
            <a:spAutoFit/>
          </a:bodyPr>
          <a:lstStyle/>
          <a:p>
            <a:r>
              <a:rPr lang="en-US" sz="1000" dirty="0"/>
              <a:t>http://doctorhackett.com/tommy-john-surgery/</a:t>
            </a:r>
          </a:p>
        </p:txBody>
      </p:sp>
    </p:spTree>
    <p:extLst>
      <p:ext uri="{BB962C8B-B14F-4D97-AF65-F5344CB8AC3E}">
        <p14:creationId xmlns:p14="http://schemas.microsoft.com/office/powerpoint/2010/main" val="4021745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482" name="Rectangle 2"/>
          <p:cNvSpPr>
            <a:spLocks noGrp="1" noChangeArrowheads="1"/>
          </p:cNvSpPr>
          <p:nvPr>
            <p:ph type="title" sz="quarter"/>
          </p:nvPr>
        </p:nvSpPr>
        <p:spPr>
          <a:xfrm>
            <a:off x="1981200" y="0"/>
            <a:ext cx="8229600" cy="1143000"/>
          </a:xfrm>
        </p:spPr>
        <p:txBody>
          <a:bodyPr/>
          <a:lstStyle/>
          <a:p>
            <a:pPr algn="ctr"/>
            <a:r>
              <a:rPr lang="en-US" b="0" dirty="0">
                <a:solidFill>
                  <a:srgbClr val="FFFF00"/>
                </a:solidFill>
              </a:rPr>
              <a:t>Lateral Collateral Ligament Complex</a:t>
            </a:r>
          </a:p>
        </p:txBody>
      </p:sp>
      <p:pic>
        <p:nvPicPr>
          <p:cNvPr id="1556483" name="Picture 10"/>
          <p:cNvPicPr>
            <a:picLocks noChangeAspect="1" noChangeArrowheads="1"/>
          </p:cNvPicPr>
          <p:nvPr/>
        </p:nvPicPr>
        <p:blipFill>
          <a:blip r:embed="rId3" cstate="email">
            <a:clrChange>
              <a:clrFrom>
                <a:srgbClr val="0F0BBE"/>
              </a:clrFrom>
              <a:clrTo>
                <a:srgbClr val="0F0BBE">
                  <a:alpha val="0"/>
                </a:srgbClr>
              </a:clrTo>
            </a:clrChange>
          </a:blip>
          <a:srcRect/>
          <a:stretch>
            <a:fillRect/>
          </a:stretch>
        </p:blipFill>
        <p:spPr bwMode="auto">
          <a:xfrm>
            <a:off x="3124200" y="990601"/>
            <a:ext cx="6248400" cy="5160963"/>
          </a:xfrm>
          <a:prstGeom prst="rect">
            <a:avLst/>
          </a:prstGeom>
          <a:noFill/>
          <a:ln w="9525">
            <a:noFill/>
            <a:miter lim="800000"/>
            <a:headEnd/>
            <a:tailEnd/>
          </a:ln>
        </p:spPr>
      </p:pic>
      <p:sp>
        <p:nvSpPr>
          <p:cNvPr id="4" name="TextBox 3"/>
          <p:cNvSpPr txBox="1"/>
          <p:nvPr/>
        </p:nvSpPr>
        <p:spPr>
          <a:xfrm>
            <a:off x="8001001" y="5486400"/>
            <a:ext cx="1981633" cy="1077218"/>
          </a:xfrm>
          <a:prstGeom prst="rect">
            <a:avLst/>
          </a:prstGeom>
          <a:noFill/>
        </p:spPr>
        <p:txBody>
          <a:bodyPr wrap="none" rtlCol="0">
            <a:spAutoFit/>
          </a:bodyPr>
          <a:lstStyle/>
          <a:p>
            <a:pPr algn="ctr" eaLnBrk="0" fontAlgn="base" hangingPunct="0">
              <a:spcBef>
                <a:spcPct val="0"/>
              </a:spcBef>
              <a:spcAft>
                <a:spcPct val="0"/>
              </a:spcAft>
            </a:pPr>
            <a:r>
              <a:rPr lang="en-US" sz="3200" dirty="0">
                <a:solidFill>
                  <a:srgbClr val="FFFF99"/>
                </a:solidFill>
                <a:latin typeface="Arial" pitchFamily="34" charset="0"/>
              </a:rPr>
              <a:t>Annular </a:t>
            </a:r>
          </a:p>
          <a:p>
            <a:pPr algn="ctr" eaLnBrk="0" fontAlgn="base" hangingPunct="0">
              <a:spcBef>
                <a:spcPct val="0"/>
              </a:spcBef>
              <a:spcAft>
                <a:spcPct val="0"/>
              </a:spcAft>
            </a:pPr>
            <a:r>
              <a:rPr lang="en-US" sz="3200" dirty="0">
                <a:solidFill>
                  <a:srgbClr val="FFFF99"/>
                </a:solidFill>
                <a:latin typeface="Arial" pitchFamily="34" charset="0"/>
              </a:rPr>
              <a:t>Ligament </a:t>
            </a:r>
          </a:p>
        </p:txBody>
      </p:sp>
      <p:sp>
        <p:nvSpPr>
          <p:cNvPr id="5" name="TextBox 4"/>
          <p:cNvSpPr txBox="1"/>
          <p:nvPr/>
        </p:nvSpPr>
        <p:spPr>
          <a:xfrm>
            <a:off x="1676400" y="5257800"/>
            <a:ext cx="2619050" cy="1077218"/>
          </a:xfrm>
          <a:prstGeom prst="rect">
            <a:avLst/>
          </a:prstGeom>
          <a:noFill/>
        </p:spPr>
        <p:txBody>
          <a:bodyPr wrap="none" rtlCol="0">
            <a:spAutoFit/>
          </a:bodyPr>
          <a:lstStyle/>
          <a:p>
            <a:pPr algn="ctr" eaLnBrk="0" fontAlgn="base" hangingPunct="0">
              <a:spcBef>
                <a:spcPct val="0"/>
              </a:spcBef>
              <a:spcAft>
                <a:spcPct val="0"/>
              </a:spcAft>
            </a:pPr>
            <a:r>
              <a:rPr lang="en-US" sz="3200" dirty="0">
                <a:solidFill>
                  <a:srgbClr val="FF0000"/>
                </a:solidFill>
                <a:latin typeface="Arial" pitchFamily="34" charset="0"/>
              </a:rPr>
              <a:t>Lateral Ulnar </a:t>
            </a:r>
          </a:p>
          <a:p>
            <a:pPr algn="ctr" eaLnBrk="0" fontAlgn="base" hangingPunct="0">
              <a:spcBef>
                <a:spcPct val="0"/>
              </a:spcBef>
              <a:spcAft>
                <a:spcPct val="0"/>
              </a:spcAft>
            </a:pPr>
            <a:r>
              <a:rPr lang="en-US" sz="3200" dirty="0">
                <a:solidFill>
                  <a:srgbClr val="FF0000"/>
                </a:solidFill>
                <a:latin typeface="Arial" pitchFamily="34" charset="0"/>
              </a:rPr>
              <a:t>Collateral </a:t>
            </a:r>
          </a:p>
        </p:txBody>
      </p:sp>
      <p:sp>
        <p:nvSpPr>
          <p:cNvPr id="6" name="TextBox 5"/>
          <p:cNvSpPr txBox="1"/>
          <p:nvPr/>
        </p:nvSpPr>
        <p:spPr>
          <a:xfrm>
            <a:off x="5358744" y="1371601"/>
            <a:ext cx="4671472" cy="584775"/>
          </a:xfrm>
          <a:prstGeom prst="rect">
            <a:avLst/>
          </a:prstGeom>
          <a:noFill/>
        </p:spPr>
        <p:txBody>
          <a:bodyPr wrap="none" rtlCol="0">
            <a:spAutoFit/>
          </a:bodyPr>
          <a:lstStyle/>
          <a:p>
            <a:pPr algn="ctr" eaLnBrk="0" fontAlgn="base" hangingPunct="0">
              <a:spcBef>
                <a:spcPct val="0"/>
              </a:spcBef>
              <a:spcAft>
                <a:spcPct val="0"/>
              </a:spcAft>
            </a:pPr>
            <a:r>
              <a:rPr lang="en-US" sz="3200" dirty="0">
                <a:solidFill>
                  <a:srgbClr val="00FFFF"/>
                </a:solidFill>
                <a:latin typeface="Arial" pitchFamily="34" charset="0"/>
              </a:rPr>
              <a:t>Lateral Radial Collateral </a:t>
            </a:r>
          </a:p>
        </p:txBody>
      </p:sp>
      <p:sp>
        <p:nvSpPr>
          <p:cNvPr id="7" name="TextBox 6"/>
          <p:cNvSpPr txBox="1"/>
          <p:nvPr/>
        </p:nvSpPr>
        <p:spPr>
          <a:xfrm>
            <a:off x="7175104" y="2514600"/>
            <a:ext cx="2538067" cy="523220"/>
          </a:xfrm>
          <a:prstGeom prst="rect">
            <a:avLst/>
          </a:prstGeom>
          <a:noFill/>
        </p:spPr>
        <p:txBody>
          <a:bodyPr wrap="none" rtlCol="0">
            <a:spAutoFit/>
          </a:bodyPr>
          <a:lstStyle/>
          <a:p>
            <a:pPr algn="ctr" eaLnBrk="0" fontAlgn="base" hangingPunct="0">
              <a:spcBef>
                <a:spcPct val="0"/>
              </a:spcBef>
              <a:spcAft>
                <a:spcPct val="0"/>
              </a:spcAft>
            </a:pPr>
            <a:r>
              <a:rPr lang="en-US" sz="2800" dirty="0">
                <a:solidFill>
                  <a:srgbClr val="FFFF00"/>
                </a:solidFill>
                <a:latin typeface="Arial" pitchFamily="34" charset="0"/>
              </a:rPr>
              <a:t>Biceps Tendon</a:t>
            </a:r>
          </a:p>
        </p:txBody>
      </p:sp>
      <p:sp>
        <p:nvSpPr>
          <p:cNvPr id="8" name="TextBox 7"/>
          <p:cNvSpPr txBox="1"/>
          <p:nvPr/>
        </p:nvSpPr>
        <p:spPr>
          <a:xfrm>
            <a:off x="1649758" y="1752601"/>
            <a:ext cx="1626536" cy="584775"/>
          </a:xfrm>
          <a:prstGeom prst="rect">
            <a:avLst/>
          </a:prstGeom>
          <a:noFill/>
        </p:spPr>
        <p:txBody>
          <a:bodyPr wrap="none" rtlCol="0">
            <a:spAutoFit/>
          </a:bodyPr>
          <a:lstStyle/>
          <a:p>
            <a:pPr algn="ctr" eaLnBrk="0" fontAlgn="base" hangingPunct="0">
              <a:spcBef>
                <a:spcPct val="0"/>
              </a:spcBef>
              <a:spcAft>
                <a:spcPct val="0"/>
              </a:spcAft>
            </a:pPr>
            <a:r>
              <a:rPr lang="en-US" sz="3200" dirty="0">
                <a:solidFill>
                  <a:srgbClr val="FFFF00"/>
                </a:solidFill>
                <a:latin typeface="Arial" pitchFamily="34" charset="0"/>
              </a:rPr>
              <a:t>Triceps </a:t>
            </a:r>
          </a:p>
        </p:txBody>
      </p:sp>
      <p:cxnSp>
        <p:nvCxnSpPr>
          <p:cNvPr id="9" name="Straight Arrow Connector 8"/>
          <p:cNvCxnSpPr/>
          <p:nvPr/>
        </p:nvCxnSpPr>
        <p:spPr bwMode="auto">
          <a:xfrm flipH="1">
            <a:off x="5791200" y="1981200"/>
            <a:ext cx="228600" cy="12192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H="1" flipV="1">
            <a:off x="6781800" y="4267200"/>
            <a:ext cx="1676400" cy="12954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2590800" y="2362200"/>
            <a:ext cx="685800" cy="609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flipV="1">
            <a:off x="3505200" y="4191000"/>
            <a:ext cx="1905000" cy="10668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3" name="TextBox 22"/>
          <p:cNvSpPr txBox="1"/>
          <p:nvPr/>
        </p:nvSpPr>
        <p:spPr>
          <a:xfrm>
            <a:off x="4576155" y="2133601"/>
            <a:ext cx="481222" cy="584775"/>
          </a:xfrm>
          <a:prstGeom prst="rect">
            <a:avLst/>
          </a:prstGeom>
          <a:noFill/>
        </p:spPr>
        <p:txBody>
          <a:bodyPr wrap="none" rtlCol="0">
            <a:spAutoFit/>
          </a:bodyPr>
          <a:lstStyle/>
          <a:p>
            <a:pPr algn="ctr" eaLnBrk="0" fontAlgn="base" hangingPunct="0">
              <a:spcBef>
                <a:spcPct val="0"/>
              </a:spcBef>
              <a:spcAft>
                <a:spcPct val="0"/>
              </a:spcAft>
            </a:pPr>
            <a:r>
              <a:rPr lang="en-US" sz="3200" dirty="0">
                <a:solidFill>
                  <a:srgbClr val="336699">
                    <a:lumMod val="50000"/>
                  </a:srgbClr>
                </a:solidFill>
                <a:latin typeface="Arial" pitchFamily="34" charset="0"/>
              </a:rPr>
              <a:t>H</a:t>
            </a:r>
          </a:p>
        </p:txBody>
      </p:sp>
      <p:sp>
        <p:nvSpPr>
          <p:cNvPr id="24" name="TextBox 23"/>
          <p:cNvSpPr txBox="1"/>
          <p:nvPr/>
        </p:nvSpPr>
        <p:spPr>
          <a:xfrm>
            <a:off x="5777575" y="5105401"/>
            <a:ext cx="481222" cy="584775"/>
          </a:xfrm>
          <a:prstGeom prst="rect">
            <a:avLst/>
          </a:prstGeom>
          <a:noFill/>
        </p:spPr>
        <p:txBody>
          <a:bodyPr wrap="none" rtlCol="0">
            <a:spAutoFit/>
          </a:bodyPr>
          <a:lstStyle/>
          <a:p>
            <a:pPr algn="ctr" eaLnBrk="0" fontAlgn="base" hangingPunct="0">
              <a:spcBef>
                <a:spcPct val="0"/>
              </a:spcBef>
              <a:spcAft>
                <a:spcPct val="0"/>
              </a:spcAft>
            </a:pPr>
            <a:r>
              <a:rPr lang="en-US" sz="3200" dirty="0">
                <a:solidFill>
                  <a:srgbClr val="336699">
                    <a:lumMod val="50000"/>
                  </a:srgbClr>
                </a:solidFill>
                <a:latin typeface="Arial" pitchFamily="34" charset="0"/>
              </a:rPr>
              <a:t>U</a:t>
            </a:r>
          </a:p>
        </p:txBody>
      </p:sp>
      <p:sp>
        <p:nvSpPr>
          <p:cNvPr id="25" name="TextBox 24"/>
          <p:cNvSpPr txBox="1"/>
          <p:nvPr/>
        </p:nvSpPr>
        <p:spPr>
          <a:xfrm>
            <a:off x="7229382" y="3733801"/>
            <a:ext cx="481222" cy="584775"/>
          </a:xfrm>
          <a:prstGeom prst="rect">
            <a:avLst/>
          </a:prstGeom>
          <a:noFill/>
        </p:spPr>
        <p:txBody>
          <a:bodyPr wrap="none" rtlCol="0">
            <a:spAutoFit/>
          </a:bodyPr>
          <a:lstStyle/>
          <a:p>
            <a:pPr algn="ctr" eaLnBrk="0" fontAlgn="base" hangingPunct="0">
              <a:spcBef>
                <a:spcPct val="0"/>
              </a:spcBef>
              <a:spcAft>
                <a:spcPct val="0"/>
              </a:spcAft>
            </a:pPr>
            <a:r>
              <a:rPr lang="en-US" sz="3200" dirty="0">
                <a:solidFill>
                  <a:srgbClr val="336699">
                    <a:lumMod val="50000"/>
                  </a:srgbClr>
                </a:solidFill>
                <a:latin typeface="Arial" pitchFamily="34" charset="0"/>
              </a:rPr>
              <a:t>R</a:t>
            </a:r>
          </a:p>
        </p:txBody>
      </p:sp>
    </p:spTree>
    <p:extLst>
      <p:ext uri="{BB962C8B-B14F-4D97-AF65-F5344CB8AC3E}">
        <p14:creationId xmlns:p14="http://schemas.microsoft.com/office/powerpoint/2010/main" val="171536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1A57A3-0318-45C9-9936-288AC96F2701}" type="slidenum">
              <a:rPr lang="en-US" smtClean="0"/>
              <a:pPr/>
              <a:t>15</a:t>
            </a:fld>
            <a:endParaRPr lang="en-US"/>
          </a:p>
        </p:txBody>
      </p:sp>
      <p:pic>
        <p:nvPicPr>
          <p:cNvPr id="3" name="Picture 10"/>
          <p:cNvPicPr>
            <a:picLocks noChangeAspect="1" noChangeArrowheads="1"/>
          </p:cNvPicPr>
          <p:nvPr/>
        </p:nvPicPr>
        <p:blipFill>
          <a:blip r:embed="rId2" cstate="email">
            <a:clrChange>
              <a:clrFrom>
                <a:srgbClr val="0F0BBE"/>
              </a:clrFrom>
              <a:clrTo>
                <a:srgbClr val="0F0BBE">
                  <a:alpha val="0"/>
                </a:srgbClr>
              </a:clrTo>
            </a:clrChange>
            <a:extLst>
              <a:ext uri="{28A0092B-C50C-407E-A947-70E740481C1C}">
                <a14:useLocalDpi xmlns:a14="http://schemas.microsoft.com/office/drawing/2010/main"/>
              </a:ext>
            </a:extLst>
          </a:blip>
          <a:srcRect/>
          <a:stretch>
            <a:fillRect/>
          </a:stretch>
        </p:blipFill>
        <p:spPr bwMode="auto">
          <a:xfrm>
            <a:off x="481127" y="1487279"/>
            <a:ext cx="4608230" cy="3806239"/>
          </a:xfrm>
          <a:prstGeom prst="rect">
            <a:avLst/>
          </a:prstGeom>
          <a:noFill/>
          <a:ln w="9525">
            <a:noFill/>
            <a:miter lim="800000"/>
            <a:headEnd/>
            <a:tailEnd/>
          </a:ln>
        </p:spPr>
      </p:pic>
      <p:sp>
        <p:nvSpPr>
          <p:cNvPr id="6" name="Rectangle 2"/>
          <p:cNvSpPr txBox="1">
            <a:spLocks noChangeArrowheads="1"/>
          </p:cNvSpPr>
          <p:nvPr/>
        </p:nvSpPr>
        <p:spPr>
          <a:xfrm>
            <a:off x="573505" y="385010"/>
            <a:ext cx="8229600" cy="1143000"/>
          </a:xfrm>
          <a:prstGeom prst="rect">
            <a:avLst/>
          </a:prstGeom>
        </p:spPr>
        <p:txBody>
          <a:bodyPr/>
          <a:lstStyle>
            <a:lvl1pPr algn="l" rtl="0" eaLnBrk="1" fontAlgn="base" hangingPunct="1">
              <a:spcBef>
                <a:spcPct val="0"/>
              </a:spcBef>
              <a:spcAft>
                <a:spcPct val="0"/>
              </a:spcAft>
              <a:defRPr sz="4000" kern="1200" spc="-100">
                <a:solidFill>
                  <a:schemeClr val="tx2"/>
                </a:solidFill>
                <a:latin typeface="Calibri" pitchFamily="34" charset="0"/>
                <a:ea typeface="Calibri" panose="020F0502020204030204" pitchFamily="34" charset="0"/>
                <a:cs typeface="Calibri" pitchFamily="34" charset="0"/>
              </a:defRPr>
            </a:lvl1pPr>
            <a:lvl2pPr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457200"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6pPr>
            <a:lvl7pPr marL="914400"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7pPr>
            <a:lvl8pPr marL="1371600"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8pPr>
            <a:lvl9pPr marL="1828800" algn="l" rtl="0" eaLnBrk="1" fontAlgn="base" hangingPunct="1">
              <a:spcBef>
                <a:spcPct val="0"/>
              </a:spcBef>
              <a:spcAft>
                <a:spcPct val="0"/>
              </a:spcAft>
              <a:defRPr sz="4000">
                <a:solidFill>
                  <a:schemeClr val="tx2"/>
                </a:solidFill>
                <a:latin typeface="Calibri" panose="020F0502020204030204" pitchFamily="34" charset="0"/>
                <a:ea typeface="Calibri" panose="020F0502020204030204" pitchFamily="34" charset="0"/>
                <a:cs typeface="Calibri" panose="020F0502020204030204" pitchFamily="34" charset="0"/>
              </a:defRPr>
            </a:lvl9pPr>
          </a:lstStyle>
          <a:p>
            <a:r>
              <a:rPr lang="en-US" altLang="en-US">
                <a:solidFill>
                  <a:srgbClr val="00B050"/>
                </a:solidFill>
              </a:rPr>
              <a:t>Elbow: Lateral Ligaments</a:t>
            </a:r>
            <a:endParaRPr lang="en-US" altLang="en-US" dirty="0">
              <a:solidFill>
                <a:srgbClr val="00B050"/>
              </a:solidFill>
            </a:endParaRPr>
          </a:p>
        </p:txBody>
      </p:sp>
      <p:pic>
        <p:nvPicPr>
          <p:cNvPr id="7" name="Picture 6" descr="A picture containing person, indoor, person, green&#10;&#10;Description automatically generated">
            <a:extLst>
              <a:ext uri="{FF2B5EF4-FFF2-40B4-BE49-F238E27FC236}">
                <a16:creationId xmlns:a16="http://schemas.microsoft.com/office/drawing/2014/main" id="{0650906C-578A-422D-A2DE-BBB60630C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169" y="1487279"/>
            <a:ext cx="5919786" cy="4427807"/>
          </a:xfrm>
          <a:prstGeom prst="rect">
            <a:avLst/>
          </a:prstGeom>
        </p:spPr>
      </p:pic>
    </p:spTree>
    <p:extLst>
      <p:ext uri="{BB962C8B-B14F-4D97-AF65-F5344CB8AC3E}">
        <p14:creationId xmlns:p14="http://schemas.microsoft.com/office/powerpoint/2010/main" val="2517494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4434" name="Rectangle 2"/>
          <p:cNvSpPr>
            <a:spLocks noGrp="1" noChangeArrowheads="1"/>
          </p:cNvSpPr>
          <p:nvPr>
            <p:ph type="title" sz="quarter"/>
          </p:nvPr>
        </p:nvSpPr>
        <p:spPr>
          <a:xfrm>
            <a:off x="1524000" y="76201"/>
            <a:ext cx="9144000" cy="1431925"/>
          </a:xfrm>
        </p:spPr>
        <p:txBody>
          <a:bodyPr/>
          <a:lstStyle/>
          <a:p>
            <a:pPr algn="ctr"/>
            <a:r>
              <a:rPr lang="en-US" sz="3200" b="0" dirty="0">
                <a:solidFill>
                  <a:srgbClr val="FFFF00"/>
                </a:solidFill>
              </a:rPr>
              <a:t>Medial or Ulnar Collateral Ligament Complex</a:t>
            </a:r>
          </a:p>
        </p:txBody>
      </p:sp>
      <p:pic>
        <p:nvPicPr>
          <p:cNvPr id="1554435" name="Picture 9"/>
          <p:cNvPicPr>
            <a:picLocks noChangeAspect="1" noChangeArrowheads="1"/>
          </p:cNvPicPr>
          <p:nvPr/>
        </p:nvPicPr>
        <p:blipFill>
          <a:blip r:embed="rId3" cstate="email">
            <a:clrChange>
              <a:clrFrom>
                <a:srgbClr val="080FC7"/>
              </a:clrFrom>
              <a:clrTo>
                <a:srgbClr val="080FC7">
                  <a:alpha val="0"/>
                </a:srgbClr>
              </a:clrTo>
            </a:clrChange>
          </a:blip>
          <a:srcRect/>
          <a:stretch>
            <a:fillRect/>
          </a:stretch>
        </p:blipFill>
        <p:spPr bwMode="auto">
          <a:xfrm>
            <a:off x="3200400" y="2209801"/>
            <a:ext cx="4600922" cy="4200525"/>
          </a:xfrm>
          <a:prstGeom prst="rect">
            <a:avLst/>
          </a:prstGeom>
          <a:noFill/>
          <a:ln w="9525">
            <a:noFill/>
            <a:miter lim="800000"/>
            <a:headEnd/>
            <a:tailEnd/>
          </a:ln>
        </p:spPr>
      </p:pic>
      <p:sp>
        <p:nvSpPr>
          <p:cNvPr id="4" name="TextBox 3"/>
          <p:cNvSpPr txBox="1"/>
          <p:nvPr/>
        </p:nvSpPr>
        <p:spPr>
          <a:xfrm>
            <a:off x="3505201" y="3276601"/>
            <a:ext cx="2799549" cy="584775"/>
          </a:xfrm>
          <a:prstGeom prst="rect">
            <a:avLst/>
          </a:prstGeom>
          <a:noFill/>
        </p:spPr>
        <p:txBody>
          <a:bodyPr wrap="none" rtlCol="0">
            <a:spAutoFit/>
          </a:bodyPr>
          <a:lstStyle/>
          <a:p>
            <a:pPr algn="ctr" eaLnBrk="0" fontAlgn="base" hangingPunct="0">
              <a:spcBef>
                <a:spcPct val="0"/>
              </a:spcBef>
              <a:spcAft>
                <a:spcPct val="0"/>
              </a:spcAft>
            </a:pPr>
            <a:r>
              <a:rPr lang="en-US" sz="3200" dirty="0">
                <a:solidFill>
                  <a:srgbClr val="92D050"/>
                </a:solidFill>
                <a:latin typeface="Arial" pitchFamily="34" charset="0"/>
              </a:rPr>
              <a:t>Anterior Band </a:t>
            </a:r>
          </a:p>
        </p:txBody>
      </p:sp>
      <p:sp>
        <p:nvSpPr>
          <p:cNvPr id="5" name="TextBox 4"/>
          <p:cNvSpPr txBox="1"/>
          <p:nvPr/>
        </p:nvSpPr>
        <p:spPr>
          <a:xfrm>
            <a:off x="7690614" y="4215826"/>
            <a:ext cx="3009158" cy="584775"/>
          </a:xfrm>
          <a:prstGeom prst="rect">
            <a:avLst/>
          </a:prstGeom>
          <a:noFill/>
        </p:spPr>
        <p:txBody>
          <a:bodyPr wrap="none" rtlCol="0">
            <a:spAutoFit/>
          </a:bodyPr>
          <a:lstStyle/>
          <a:p>
            <a:pPr algn="ctr" eaLnBrk="0" fontAlgn="base" hangingPunct="0">
              <a:spcBef>
                <a:spcPct val="0"/>
              </a:spcBef>
              <a:spcAft>
                <a:spcPct val="0"/>
              </a:spcAft>
            </a:pPr>
            <a:r>
              <a:rPr lang="en-US" sz="3200" dirty="0">
                <a:solidFill>
                  <a:srgbClr val="FF66CC"/>
                </a:solidFill>
                <a:latin typeface="Arial" pitchFamily="34" charset="0"/>
              </a:rPr>
              <a:t>Posterior Band </a:t>
            </a:r>
          </a:p>
        </p:txBody>
      </p:sp>
      <p:sp>
        <p:nvSpPr>
          <p:cNvPr id="6" name="TextBox 5"/>
          <p:cNvSpPr txBox="1"/>
          <p:nvPr/>
        </p:nvSpPr>
        <p:spPr>
          <a:xfrm>
            <a:off x="7183408" y="6172201"/>
            <a:ext cx="3402663" cy="584775"/>
          </a:xfrm>
          <a:prstGeom prst="rect">
            <a:avLst/>
          </a:prstGeom>
          <a:noFill/>
        </p:spPr>
        <p:txBody>
          <a:bodyPr wrap="none" rtlCol="0">
            <a:spAutoFit/>
          </a:bodyPr>
          <a:lstStyle/>
          <a:p>
            <a:pPr algn="ctr" eaLnBrk="0" fontAlgn="base" hangingPunct="0">
              <a:spcBef>
                <a:spcPct val="0"/>
              </a:spcBef>
              <a:spcAft>
                <a:spcPct val="0"/>
              </a:spcAft>
            </a:pPr>
            <a:r>
              <a:rPr lang="en-US" sz="3200" dirty="0">
                <a:solidFill>
                  <a:srgbClr val="FFFF66"/>
                </a:solidFill>
                <a:latin typeface="Arial" pitchFamily="34" charset="0"/>
              </a:rPr>
              <a:t>Transverse Band </a:t>
            </a:r>
          </a:p>
        </p:txBody>
      </p:sp>
      <p:cxnSp>
        <p:nvCxnSpPr>
          <p:cNvPr id="8" name="Straight Arrow Connector 7"/>
          <p:cNvCxnSpPr/>
          <p:nvPr/>
        </p:nvCxnSpPr>
        <p:spPr bwMode="auto">
          <a:xfrm>
            <a:off x="6096000" y="3810000"/>
            <a:ext cx="609600" cy="8382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flipH="1">
            <a:off x="7467600" y="4724400"/>
            <a:ext cx="838200" cy="228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flipH="1" flipV="1">
            <a:off x="7315200" y="5715000"/>
            <a:ext cx="685800" cy="609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727375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51" name="Rectangle 15"/>
          <p:cNvSpPr>
            <a:spLocks noGrp="1" noChangeArrowheads="1"/>
          </p:cNvSpPr>
          <p:nvPr>
            <p:ph type="title" sz="quarter"/>
          </p:nvPr>
        </p:nvSpPr>
        <p:spPr/>
        <p:txBody>
          <a:bodyPr/>
          <a:lstStyle/>
          <a:p>
            <a:r>
              <a:rPr lang="en-US" altLang="en-US" dirty="0">
                <a:solidFill>
                  <a:srgbClr val="00B050"/>
                </a:solidFill>
              </a:rPr>
              <a:t>Elbow Complex: Medial Ligaments</a:t>
            </a:r>
          </a:p>
        </p:txBody>
      </p:sp>
      <p:pic>
        <p:nvPicPr>
          <p:cNvPr id="167960" name="Picture 9"/>
          <p:cNvPicPr>
            <a:picLocks noChangeAspect="1" noChangeArrowheads="1"/>
          </p:cNvPicPr>
          <p:nvPr/>
        </p:nvPicPr>
        <p:blipFill>
          <a:blip r:embed="rId3">
            <a:clrChange>
              <a:clrFrom>
                <a:srgbClr val="080FC7"/>
              </a:clrFrom>
              <a:clrTo>
                <a:srgbClr val="080FC7">
                  <a:alpha val="0"/>
                </a:srgbClr>
              </a:clrTo>
            </a:clrChange>
            <a:extLst>
              <a:ext uri="{28A0092B-C50C-407E-A947-70E740481C1C}">
                <a14:useLocalDpi xmlns:a14="http://schemas.microsoft.com/office/drawing/2010/main" val="0"/>
              </a:ext>
            </a:extLst>
          </a:blip>
          <a:srcRect/>
          <a:stretch>
            <a:fillRect/>
          </a:stretch>
        </p:blipFill>
        <p:spPr bwMode="auto">
          <a:xfrm>
            <a:off x="322683" y="1624264"/>
            <a:ext cx="4385675" cy="400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vase, indoor, table, flower&#10;&#10;Description automatically generated">
            <a:extLst>
              <a:ext uri="{FF2B5EF4-FFF2-40B4-BE49-F238E27FC236}">
                <a16:creationId xmlns:a16="http://schemas.microsoft.com/office/drawing/2014/main" id="{F8E6C9A3-0CF6-4FB8-80C0-3AE399D98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202" y="2223079"/>
            <a:ext cx="6449198" cy="3551872"/>
          </a:xfrm>
          <a:prstGeom prst="rect">
            <a:avLst/>
          </a:prstGeom>
        </p:spPr>
      </p:pic>
    </p:spTree>
    <p:extLst>
      <p:ext uri="{BB962C8B-B14F-4D97-AF65-F5344CB8AC3E}">
        <p14:creationId xmlns:p14="http://schemas.microsoft.com/office/powerpoint/2010/main" val="2906544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1028" name="Picture 4" descr="scan0002"/>
          <p:cNvPicPr>
            <a:picLocks noGrp="1" noChangeAspect="1" noChangeArrowheads="1"/>
          </p:cNvPicPr>
          <p:nvPr>
            <p:ph sz="quarter" idx="1"/>
          </p:nvPr>
        </p:nvPicPr>
        <p:blipFill>
          <a:blip r:embed="rId3" cstate="email">
            <a:lum bright="-24000" contrast="36000"/>
          </a:blip>
          <a:stretch>
            <a:fillRect/>
          </a:stretch>
        </p:blipFill>
        <p:spPr>
          <a:xfrm>
            <a:off x="5113869" y="3150054"/>
            <a:ext cx="2221628" cy="3332442"/>
          </a:xfrm>
          <a:noFill/>
          <a:ln/>
        </p:spPr>
      </p:pic>
      <p:pic>
        <p:nvPicPr>
          <p:cNvPr id="1281027" name="Picture 3" descr="scan0145"/>
          <p:cNvPicPr>
            <a:picLocks noGrp="1" noChangeAspect="1" noChangeArrowheads="1"/>
          </p:cNvPicPr>
          <p:nvPr>
            <p:ph sz="quarter" idx="2"/>
          </p:nvPr>
        </p:nvPicPr>
        <p:blipFill>
          <a:blip r:embed="rId4" cstate="email">
            <a:lum contrast="12000"/>
          </a:blip>
          <a:srcRect/>
          <a:stretch>
            <a:fillRect/>
          </a:stretch>
        </p:blipFill>
        <p:spPr>
          <a:xfrm>
            <a:off x="486958" y="1544054"/>
            <a:ext cx="2743200" cy="4267200"/>
          </a:xfrm>
          <a:noFill/>
          <a:ln/>
        </p:spPr>
      </p:pic>
      <p:pic>
        <p:nvPicPr>
          <p:cNvPr id="1281029" name="Picture 5" descr="annularlig"/>
          <p:cNvPicPr>
            <a:picLocks noChangeAspect="1" noChangeArrowheads="1"/>
          </p:cNvPicPr>
          <p:nvPr/>
        </p:nvPicPr>
        <p:blipFill>
          <a:blip r:embed="rId5" cstate="email"/>
          <a:srcRect/>
          <a:stretch>
            <a:fillRect/>
          </a:stretch>
        </p:blipFill>
        <p:spPr bwMode="auto">
          <a:xfrm>
            <a:off x="3461775" y="936532"/>
            <a:ext cx="6378575" cy="2062162"/>
          </a:xfrm>
          <a:prstGeom prst="rect">
            <a:avLst/>
          </a:prstGeom>
          <a:noFill/>
        </p:spPr>
      </p:pic>
      <p:sp>
        <p:nvSpPr>
          <p:cNvPr id="6" name="TextBox 5"/>
          <p:cNvSpPr txBox="1"/>
          <p:nvPr/>
        </p:nvSpPr>
        <p:spPr>
          <a:xfrm>
            <a:off x="2165685" y="224143"/>
            <a:ext cx="8526312" cy="646331"/>
          </a:xfrm>
          <a:prstGeom prst="rect">
            <a:avLst/>
          </a:prstGeom>
          <a:noFill/>
        </p:spPr>
        <p:txBody>
          <a:bodyPr wrap="square" rtlCol="0">
            <a:spAutoFit/>
          </a:bodyPr>
          <a:lstStyle/>
          <a:p>
            <a:r>
              <a:rPr lang="en-US" sz="3600" dirty="0">
                <a:solidFill>
                  <a:srgbClr val="00B050"/>
                </a:solidFill>
              </a:rPr>
              <a:t>Annular Ligament: Nursemaids Elbow </a:t>
            </a:r>
          </a:p>
        </p:txBody>
      </p:sp>
      <p:pic>
        <p:nvPicPr>
          <p:cNvPr id="7" name="Picture 8" descr="DSCN3837"/>
          <p:cNvPicPr>
            <a:picLocks noChangeAspect="1" noChangeArrowheads="1"/>
          </p:cNvPicPr>
          <p:nvPr/>
        </p:nvPicPr>
        <p:blipFill>
          <a:blip r:embed="rId6" cstate="email"/>
          <a:srcRect/>
          <a:stretch>
            <a:fillRect/>
          </a:stretch>
        </p:blipFill>
        <p:spPr bwMode="auto">
          <a:xfrm rot="16200000">
            <a:off x="8476248" y="3054462"/>
            <a:ext cx="4090737" cy="3068052"/>
          </a:xfrm>
          <a:prstGeom prst="rect">
            <a:avLst/>
          </a:prstGeom>
          <a:noFill/>
        </p:spPr>
      </p:pic>
    </p:spTree>
    <p:extLst>
      <p:ext uri="{BB962C8B-B14F-4D97-AF65-F5344CB8AC3E}">
        <p14:creationId xmlns:p14="http://schemas.microsoft.com/office/powerpoint/2010/main" val="1642588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ChangeArrowheads="1"/>
          </p:cNvSpPr>
          <p:nvPr>
            <p:ph type="title"/>
          </p:nvPr>
        </p:nvSpPr>
        <p:spPr>
          <a:xfrm>
            <a:off x="2514600" y="228601"/>
            <a:ext cx="7543800" cy="1050925"/>
          </a:xfrm>
        </p:spPr>
        <p:txBody>
          <a:bodyPr/>
          <a:lstStyle/>
          <a:p>
            <a:pPr algn="ctr"/>
            <a:r>
              <a:rPr lang="en-US" altLang="en-US" b="0">
                <a:solidFill>
                  <a:srgbClr val="FFFF00"/>
                </a:solidFill>
                <a:effectLst/>
              </a:rPr>
              <a:t>Nerves at the Elbow</a:t>
            </a:r>
          </a:p>
        </p:txBody>
      </p:sp>
      <p:pic>
        <p:nvPicPr>
          <p:cNvPr id="1538051" name="Picture 3" descr="scan001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43401" y="1295400"/>
            <a:ext cx="3560763" cy="556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8052" name="Text Box 4"/>
          <p:cNvSpPr txBox="1">
            <a:spLocks noChangeArrowheads="1"/>
          </p:cNvSpPr>
          <p:nvPr/>
        </p:nvSpPr>
        <p:spPr bwMode="auto">
          <a:xfrm>
            <a:off x="1752601" y="2667001"/>
            <a:ext cx="18240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FFFFFF"/>
                </a:solidFill>
                <a:latin typeface="Garamond" panose="02020404030301010803" pitchFamily="18" charset="0"/>
              </a:rPr>
              <a:t>Radial nerve</a:t>
            </a:r>
          </a:p>
        </p:txBody>
      </p:sp>
      <p:sp>
        <p:nvSpPr>
          <p:cNvPr id="1538053" name="Text Box 5"/>
          <p:cNvSpPr txBox="1">
            <a:spLocks noChangeArrowheads="1"/>
          </p:cNvSpPr>
          <p:nvPr/>
        </p:nvSpPr>
        <p:spPr bwMode="auto">
          <a:xfrm>
            <a:off x="8001001" y="4495801"/>
            <a:ext cx="17120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FFFFFF"/>
                </a:solidFill>
                <a:latin typeface="Garamond" panose="02020404030301010803" pitchFamily="18" charset="0"/>
              </a:rPr>
              <a:t>Ulnar nerve</a:t>
            </a:r>
          </a:p>
        </p:txBody>
      </p:sp>
      <p:sp>
        <p:nvSpPr>
          <p:cNvPr id="1538054" name="Text Box 6"/>
          <p:cNvSpPr txBox="1">
            <a:spLocks noChangeArrowheads="1"/>
          </p:cNvSpPr>
          <p:nvPr/>
        </p:nvSpPr>
        <p:spPr bwMode="auto">
          <a:xfrm>
            <a:off x="7924800" y="3276601"/>
            <a:ext cx="20518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FFFFFF"/>
                </a:solidFill>
                <a:latin typeface="Garamond" panose="02020404030301010803" pitchFamily="18" charset="0"/>
              </a:rPr>
              <a:t>Median nerve </a:t>
            </a:r>
          </a:p>
        </p:txBody>
      </p:sp>
      <p:sp>
        <p:nvSpPr>
          <p:cNvPr id="1538055" name="Line 7"/>
          <p:cNvSpPr>
            <a:spLocks noChangeShapeType="1"/>
          </p:cNvSpPr>
          <p:nvPr/>
        </p:nvSpPr>
        <p:spPr bwMode="auto">
          <a:xfrm flipV="1">
            <a:off x="3581400" y="2743200"/>
            <a:ext cx="2438400" cy="152400"/>
          </a:xfrm>
          <a:prstGeom prst="line">
            <a:avLst/>
          </a:prstGeom>
          <a:noFill/>
          <a:ln w="38100">
            <a:solidFill>
              <a:schemeClr val="accent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0" fontAlgn="base" hangingPunct="0">
              <a:spcBef>
                <a:spcPct val="0"/>
              </a:spcBef>
              <a:spcAft>
                <a:spcPct val="0"/>
              </a:spcAft>
            </a:pPr>
            <a:endParaRPr lang="en-US">
              <a:solidFill>
                <a:srgbClr val="FFFFFF"/>
              </a:solidFill>
              <a:latin typeface="Arial" pitchFamily="34" charset="0"/>
            </a:endParaRPr>
          </a:p>
        </p:txBody>
      </p:sp>
      <p:sp>
        <p:nvSpPr>
          <p:cNvPr id="1538056" name="Text Box 8"/>
          <p:cNvSpPr txBox="1">
            <a:spLocks noChangeArrowheads="1"/>
          </p:cNvSpPr>
          <p:nvPr/>
        </p:nvSpPr>
        <p:spPr bwMode="auto">
          <a:xfrm>
            <a:off x="2971801" y="3048001"/>
            <a:ext cx="7553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dirty="0">
                <a:solidFill>
                  <a:srgbClr val="FFFFFF"/>
                </a:solidFill>
                <a:latin typeface="Garamond" panose="02020404030301010803" pitchFamily="18" charset="0"/>
              </a:rPr>
              <a:t>PIN</a:t>
            </a:r>
          </a:p>
          <a:p>
            <a:pPr eaLnBrk="0" fontAlgn="base" hangingPunct="0">
              <a:spcBef>
                <a:spcPct val="0"/>
              </a:spcBef>
              <a:spcAft>
                <a:spcPct val="0"/>
              </a:spcAft>
            </a:pPr>
            <a:endParaRPr lang="en-US" altLang="en-US" sz="2400" b="1" dirty="0">
              <a:solidFill>
                <a:srgbClr val="FFFFFF"/>
              </a:solidFill>
              <a:latin typeface="Garamond" panose="02020404030301010803" pitchFamily="18" charset="0"/>
            </a:endParaRPr>
          </a:p>
        </p:txBody>
      </p:sp>
      <p:sp>
        <p:nvSpPr>
          <p:cNvPr id="1538057" name="Line 9"/>
          <p:cNvSpPr>
            <a:spLocks noChangeShapeType="1"/>
          </p:cNvSpPr>
          <p:nvPr/>
        </p:nvSpPr>
        <p:spPr bwMode="auto">
          <a:xfrm flipV="1">
            <a:off x="3810000" y="3124200"/>
            <a:ext cx="2286000" cy="152400"/>
          </a:xfrm>
          <a:prstGeom prst="line">
            <a:avLst/>
          </a:prstGeom>
          <a:noFill/>
          <a:ln w="38100">
            <a:solidFill>
              <a:schemeClr val="accent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0" fontAlgn="base" hangingPunct="0">
              <a:spcBef>
                <a:spcPct val="0"/>
              </a:spcBef>
              <a:spcAft>
                <a:spcPct val="0"/>
              </a:spcAft>
            </a:pPr>
            <a:endParaRPr lang="en-US">
              <a:solidFill>
                <a:srgbClr val="FFFFFF"/>
              </a:solidFill>
              <a:latin typeface="Arial" pitchFamily="34" charset="0"/>
            </a:endParaRPr>
          </a:p>
        </p:txBody>
      </p:sp>
      <p:sp>
        <p:nvSpPr>
          <p:cNvPr id="1538058" name="Line 10"/>
          <p:cNvSpPr>
            <a:spLocks noChangeShapeType="1"/>
          </p:cNvSpPr>
          <p:nvPr/>
        </p:nvSpPr>
        <p:spPr bwMode="auto">
          <a:xfrm flipH="1">
            <a:off x="6858000" y="3505200"/>
            <a:ext cx="1143000" cy="152400"/>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0" fontAlgn="base" hangingPunct="0">
              <a:spcBef>
                <a:spcPct val="0"/>
              </a:spcBef>
              <a:spcAft>
                <a:spcPct val="0"/>
              </a:spcAft>
            </a:pPr>
            <a:endParaRPr lang="en-US">
              <a:solidFill>
                <a:srgbClr val="FFFFFF"/>
              </a:solidFill>
              <a:latin typeface="Arial" pitchFamily="34" charset="0"/>
            </a:endParaRPr>
          </a:p>
        </p:txBody>
      </p:sp>
      <p:sp>
        <p:nvSpPr>
          <p:cNvPr id="1538059" name="Line 11"/>
          <p:cNvSpPr>
            <a:spLocks noChangeShapeType="1"/>
          </p:cNvSpPr>
          <p:nvPr/>
        </p:nvSpPr>
        <p:spPr bwMode="auto">
          <a:xfrm flipH="1">
            <a:off x="6858000" y="4724400"/>
            <a:ext cx="1219200" cy="76200"/>
          </a:xfrm>
          <a:prstGeom prst="line">
            <a:avLst/>
          </a:prstGeom>
          <a:noFill/>
          <a:ln w="38100">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0" fontAlgn="base" hangingPunct="0">
              <a:spcBef>
                <a:spcPct val="0"/>
              </a:spcBef>
              <a:spcAft>
                <a:spcPct val="0"/>
              </a:spcAft>
            </a:pPr>
            <a:endParaRPr lang="en-US">
              <a:solidFill>
                <a:srgbClr val="FFFFFF"/>
              </a:solidFill>
              <a:latin typeface="Arial" pitchFamily="34" charset="0"/>
            </a:endParaRPr>
          </a:p>
        </p:txBody>
      </p:sp>
      <p:sp>
        <p:nvSpPr>
          <p:cNvPr id="1538060" name="Line 12"/>
          <p:cNvSpPr>
            <a:spLocks noChangeShapeType="1"/>
          </p:cNvSpPr>
          <p:nvPr/>
        </p:nvSpPr>
        <p:spPr bwMode="auto">
          <a:xfrm flipV="1">
            <a:off x="3276600" y="3810000"/>
            <a:ext cx="2133600" cy="1524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0" fontAlgn="base" hangingPunct="0">
              <a:spcBef>
                <a:spcPct val="0"/>
              </a:spcBef>
              <a:spcAft>
                <a:spcPct val="0"/>
              </a:spcAft>
            </a:pPr>
            <a:endParaRPr lang="en-US">
              <a:solidFill>
                <a:srgbClr val="FFFFFF"/>
              </a:solidFill>
              <a:latin typeface="Arial" pitchFamily="34" charset="0"/>
            </a:endParaRPr>
          </a:p>
        </p:txBody>
      </p:sp>
      <p:sp>
        <p:nvSpPr>
          <p:cNvPr id="1538061" name="Text Box 13"/>
          <p:cNvSpPr txBox="1">
            <a:spLocks noChangeArrowheads="1"/>
          </p:cNvSpPr>
          <p:nvPr/>
        </p:nvSpPr>
        <p:spPr bwMode="auto">
          <a:xfrm>
            <a:off x="2287589" y="3765550"/>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a:solidFill>
                  <a:srgbClr val="FFFFFF"/>
                </a:solidFill>
                <a:latin typeface="Arial" pitchFamily="34" charset="0"/>
              </a:rPr>
              <a:t>DSRN</a:t>
            </a:r>
          </a:p>
        </p:txBody>
      </p:sp>
      <p:sp>
        <p:nvSpPr>
          <p:cNvPr id="2" name="TextBox 1"/>
          <p:cNvSpPr txBox="1"/>
          <p:nvPr/>
        </p:nvSpPr>
        <p:spPr>
          <a:xfrm>
            <a:off x="1638743" y="5046663"/>
            <a:ext cx="2666114" cy="1477328"/>
          </a:xfrm>
          <a:prstGeom prst="rect">
            <a:avLst/>
          </a:prstGeom>
          <a:noFill/>
        </p:spPr>
        <p:txBody>
          <a:bodyPr wrap="none" rtlCol="0">
            <a:spAutoFit/>
          </a:bodyPr>
          <a:lstStyle/>
          <a:p>
            <a:pPr eaLnBrk="0" fontAlgn="base" hangingPunct="0">
              <a:spcBef>
                <a:spcPct val="0"/>
              </a:spcBef>
              <a:spcAft>
                <a:spcPct val="0"/>
              </a:spcAft>
            </a:pPr>
            <a:r>
              <a:rPr lang="en-US" dirty="0">
                <a:solidFill>
                  <a:srgbClr val="FFFFFF"/>
                </a:solidFill>
                <a:latin typeface="Arial" pitchFamily="34" charset="0"/>
              </a:rPr>
              <a:t>DSRN = dorsal sensory </a:t>
            </a:r>
          </a:p>
          <a:p>
            <a:pPr eaLnBrk="0" fontAlgn="base" hangingPunct="0">
              <a:spcBef>
                <a:spcPct val="0"/>
              </a:spcBef>
              <a:spcAft>
                <a:spcPct val="0"/>
              </a:spcAft>
            </a:pPr>
            <a:r>
              <a:rPr lang="en-US" dirty="0">
                <a:solidFill>
                  <a:srgbClr val="FFFFFF"/>
                </a:solidFill>
                <a:latin typeface="Arial" pitchFamily="34" charset="0"/>
              </a:rPr>
              <a:t>radial nerve</a:t>
            </a:r>
          </a:p>
          <a:p>
            <a:pPr eaLnBrk="0" fontAlgn="base" hangingPunct="0">
              <a:spcBef>
                <a:spcPct val="0"/>
              </a:spcBef>
              <a:spcAft>
                <a:spcPct val="0"/>
              </a:spcAft>
            </a:pPr>
            <a:r>
              <a:rPr lang="en-US" dirty="0">
                <a:solidFill>
                  <a:srgbClr val="FFFFFF"/>
                </a:solidFill>
                <a:latin typeface="Arial" pitchFamily="34" charset="0"/>
              </a:rPr>
              <a:t>PIN = posterior </a:t>
            </a:r>
          </a:p>
          <a:p>
            <a:pPr eaLnBrk="0" fontAlgn="base" hangingPunct="0">
              <a:spcBef>
                <a:spcPct val="0"/>
              </a:spcBef>
              <a:spcAft>
                <a:spcPct val="0"/>
              </a:spcAft>
            </a:pPr>
            <a:r>
              <a:rPr lang="en-US" dirty="0">
                <a:solidFill>
                  <a:srgbClr val="FFFFFF"/>
                </a:solidFill>
                <a:latin typeface="Arial" pitchFamily="34" charset="0"/>
              </a:rPr>
              <a:t>interosseous </a:t>
            </a:r>
          </a:p>
          <a:p>
            <a:pPr eaLnBrk="0" fontAlgn="base" hangingPunct="0">
              <a:spcBef>
                <a:spcPct val="0"/>
              </a:spcBef>
              <a:spcAft>
                <a:spcPct val="0"/>
              </a:spcAft>
            </a:pPr>
            <a:r>
              <a:rPr lang="en-US" dirty="0">
                <a:solidFill>
                  <a:srgbClr val="FFFFFF"/>
                </a:solidFill>
                <a:latin typeface="Arial" pitchFamily="34" charset="0"/>
              </a:rPr>
              <a:t>nerve</a:t>
            </a:r>
          </a:p>
        </p:txBody>
      </p:sp>
    </p:spTree>
    <p:extLst>
      <p:ext uri="{BB962C8B-B14F-4D97-AF65-F5344CB8AC3E}">
        <p14:creationId xmlns:p14="http://schemas.microsoft.com/office/powerpoint/2010/main" val="16403275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Objectives</a:t>
            </a:r>
          </a:p>
        </p:txBody>
      </p:sp>
      <p:sp>
        <p:nvSpPr>
          <p:cNvPr id="3" name="Content Placeholder 2"/>
          <p:cNvSpPr>
            <a:spLocks noGrp="1"/>
          </p:cNvSpPr>
          <p:nvPr>
            <p:ph idx="1"/>
          </p:nvPr>
        </p:nvSpPr>
        <p:spPr>
          <a:xfrm>
            <a:off x="527785" y="1738563"/>
            <a:ext cx="10972800" cy="3380873"/>
          </a:xfrm>
        </p:spPr>
        <p:txBody>
          <a:bodyPr/>
          <a:lstStyle/>
          <a:p>
            <a:r>
              <a:rPr lang="en-US" dirty="0"/>
              <a:t>Describe anatomy of the elbow complex including the course of the peripheral nerves.</a:t>
            </a:r>
          </a:p>
          <a:p>
            <a:r>
              <a:rPr lang="en-US" dirty="0"/>
              <a:t>Describe anatomy of the wrist complex. </a:t>
            </a:r>
          </a:p>
          <a:p>
            <a:r>
              <a:rPr lang="en-US" dirty="0"/>
              <a:t>Describe the anatomy of the small joints of the hand. </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00786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9475" name="Picture 3" descr="DSCN352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33" t="15789" r="38034" b="15889"/>
          <a:stretch/>
        </p:blipFill>
        <p:spPr bwMode="auto">
          <a:xfrm rot="5400000">
            <a:off x="67214" y="1661176"/>
            <a:ext cx="3777692" cy="36918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Neal 43 Cubital Tun 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248" y="533400"/>
            <a:ext cx="5235733" cy="33528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Scan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828595" y="2707104"/>
            <a:ext cx="3363409" cy="40190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p:txBody>
          <a:bodyPr/>
          <a:lstStyle/>
          <a:p>
            <a:r>
              <a:rPr lang="en-US" dirty="0">
                <a:solidFill>
                  <a:srgbClr val="00B050"/>
                </a:solidFill>
              </a:rPr>
              <a:t>Elbow Flexion</a:t>
            </a:r>
          </a:p>
        </p:txBody>
      </p:sp>
    </p:spTree>
    <p:extLst>
      <p:ext uri="{BB962C8B-B14F-4D97-AF65-F5344CB8AC3E}">
        <p14:creationId xmlns:p14="http://schemas.microsoft.com/office/powerpoint/2010/main" val="283445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901825" y="762000"/>
            <a:ext cx="8512174" cy="1143000"/>
          </a:xfrm>
        </p:spPr>
        <p:txBody>
          <a:bodyPr>
            <a:normAutofit fontScale="90000"/>
          </a:bodyPr>
          <a:lstStyle/>
          <a:p>
            <a:pPr algn="ctr"/>
            <a:r>
              <a:rPr lang="en-US" sz="3200" dirty="0">
                <a:solidFill>
                  <a:srgbClr val="00B050"/>
                </a:solidFill>
              </a:rPr>
              <a:t>Coronoid and Radial Head Act as a Buttress to Posterior Deforming Forces Imposed by Biceps, Brachialis, and Triceps</a:t>
            </a:r>
          </a:p>
        </p:txBody>
      </p:sp>
      <p:sp>
        <p:nvSpPr>
          <p:cNvPr id="2" name="Slide Number Placeholder 1"/>
          <p:cNvSpPr>
            <a:spLocks noGrp="1"/>
          </p:cNvSpPr>
          <p:nvPr>
            <p:ph type="sldNum" sz="quarter" idx="12"/>
          </p:nvPr>
        </p:nvSpPr>
        <p:spPr/>
        <p:txBody>
          <a:bodyPr/>
          <a:lstStyle/>
          <a:p>
            <a:fld id="{2A1A57A3-0318-45C9-9936-288AC96F2701}" type="slidenum">
              <a:rPr lang="en-US" smtClean="0"/>
              <a:pPr/>
              <a:t>21</a:t>
            </a:fld>
            <a:endParaRPr lang="en-US"/>
          </a:p>
        </p:txBody>
      </p:sp>
      <p:pic>
        <p:nvPicPr>
          <p:cNvPr id="4" name="Picture 3"/>
          <p:cNvPicPr>
            <a:picLocks noChangeAspect="1"/>
          </p:cNvPicPr>
          <p:nvPr/>
        </p:nvPicPr>
        <p:blipFill>
          <a:blip r:embed="rId2"/>
          <a:stretch>
            <a:fillRect/>
          </a:stretch>
        </p:blipFill>
        <p:spPr>
          <a:xfrm>
            <a:off x="3250008" y="1813636"/>
            <a:ext cx="5815807" cy="4198483"/>
          </a:xfrm>
          <a:prstGeom prst="rect">
            <a:avLst/>
          </a:prstGeom>
        </p:spPr>
      </p:pic>
      <p:pic>
        <p:nvPicPr>
          <p:cNvPr id="5" name="Picture 5" descr="http://www.physio-pedia.com/images/thumb/8/8d/PLRI_FOOSH.png/180px-PLRI_FOOSH.png">
            <a:extLst>
              <a:ext uri="{FF2B5EF4-FFF2-40B4-BE49-F238E27FC236}">
                <a16:creationId xmlns:a16="http://schemas.microsoft.com/office/drawing/2014/main" id="{4E754F7B-0F23-4FB6-911F-A7930705B6C5}"/>
              </a:ext>
            </a:extLst>
          </p:cNvPr>
          <p:cNvPicPr>
            <a:picLocks noChangeAspect="1" noChangeArrowheads="1"/>
          </p:cNvPicPr>
          <p:nvPr/>
        </p:nvPicPr>
        <p:blipFill>
          <a:blip r:embed="rId3" cstate="print"/>
          <a:srcRect l="5405" t="4212" r="5405" b="5230"/>
          <a:stretch>
            <a:fillRect/>
          </a:stretch>
        </p:blipFill>
        <p:spPr bwMode="auto">
          <a:xfrm>
            <a:off x="224045" y="2359788"/>
            <a:ext cx="2971800" cy="3872346"/>
          </a:xfrm>
          <a:prstGeom prst="rect">
            <a:avLst/>
          </a:prstGeom>
          <a:noFill/>
        </p:spPr>
      </p:pic>
      <p:grpSp>
        <p:nvGrpSpPr>
          <p:cNvPr id="8" name="Group 7">
            <a:extLst>
              <a:ext uri="{FF2B5EF4-FFF2-40B4-BE49-F238E27FC236}">
                <a16:creationId xmlns:a16="http://schemas.microsoft.com/office/drawing/2014/main" id="{943305E8-6D79-4D68-B935-B027F11BC67D}"/>
              </a:ext>
            </a:extLst>
          </p:cNvPr>
          <p:cNvGrpSpPr/>
          <p:nvPr/>
        </p:nvGrpSpPr>
        <p:grpSpPr>
          <a:xfrm>
            <a:off x="8146870" y="2696213"/>
            <a:ext cx="3836582" cy="3872346"/>
            <a:chOff x="6475525" y="76200"/>
            <a:chExt cx="2628900" cy="2479675"/>
          </a:xfrm>
        </p:grpSpPr>
        <p:pic>
          <p:nvPicPr>
            <p:cNvPr id="9" name="Picture 4" descr="postdisloelbow">
              <a:extLst>
                <a:ext uri="{FF2B5EF4-FFF2-40B4-BE49-F238E27FC236}">
                  <a16:creationId xmlns:a16="http://schemas.microsoft.com/office/drawing/2014/main" id="{CC592B69-589B-42BC-AAC6-748F5911FFF1}"/>
                </a:ext>
              </a:extLst>
            </p:cNvPr>
            <p:cNvPicPr>
              <a:picLocks noChangeAspect="1" noChangeArrowheads="1"/>
            </p:cNvPicPr>
            <p:nvPr/>
          </p:nvPicPr>
          <p:blipFill>
            <a:blip r:embed="rId4" cstate="email"/>
            <a:srcRect/>
            <a:stretch>
              <a:fillRect/>
            </a:stretch>
          </p:blipFill>
          <p:spPr bwMode="auto">
            <a:xfrm>
              <a:off x="6475525" y="76200"/>
              <a:ext cx="2628900" cy="2479675"/>
            </a:xfrm>
            <a:prstGeom prst="rect">
              <a:avLst/>
            </a:prstGeom>
            <a:noFill/>
          </p:spPr>
        </p:pic>
        <p:cxnSp>
          <p:nvCxnSpPr>
            <p:cNvPr id="10" name="Straight Connector 9">
              <a:extLst>
                <a:ext uri="{FF2B5EF4-FFF2-40B4-BE49-F238E27FC236}">
                  <a16:creationId xmlns:a16="http://schemas.microsoft.com/office/drawing/2014/main" id="{245F4DD6-A879-4A55-9474-8D228BF1C4A8}"/>
                </a:ext>
              </a:extLst>
            </p:cNvPr>
            <p:cNvCxnSpPr/>
            <p:nvPr/>
          </p:nvCxnSpPr>
          <p:spPr bwMode="auto">
            <a:xfrm flipH="1">
              <a:off x="7315200" y="1447800"/>
              <a:ext cx="457200" cy="3810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32873A14-4B56-4908-86B8-A89266F7904A}"/>
                </a:ext>
              </a:extLst>
            </p:cNvPr>
            <p:cNvCxnSpPr/>
            <p:nvPr/>
          </p:nvCxnSpPr>
          <p:spPr bwMode="auto">
            <a:xfrm flipH="1">
              <a:off x="7086600" y="1524000"/>
              <a:ext cx="457200" cy="3810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
        <p:nvSpPr>
          <p:cNvPr id="3" name="TextBox 2">
            <a:extLst>
              <a:ext uri="{FF2B5EF4-FFF2-40B4-BE49-F238E27FC236}">
                <a16:creationId xmlns:a16="http://schemas.microsoft.com/office/drawing/2014/main" id="{3400A713-0DCA-4E78-A5F8-05A9C4D17DF2}"/>
              </a:ext>
            </a:extLst>
          </p:cNvPr>
          <p:cNvSpPr txBox="1"/>
          <p:nvPr/>
        </p:nvSpPr>
        <p:spPr>
          <a:xfrm>
            <a:off x="6647501" y="3198167"/>
            <a:ext cx="989373" cy="830997"/>
          </a:xfrm>
          <a:prstGeom prst="rect">
            <a:avLst/>
          </a:prstGeom>
          <a:noFill/>
        </p:spPr>
        <p:txBody>
          <a:bodyPr wrap="none" rtlCol="0">
            <a:spAutoFit/>
          </a:bodyPr>
          <a:lstStyle/>
          <a:p>
            <a:r>
              <a:rPr lang="en-US" sz="2400" b="1" dirty="0"/>
              <a:t>RH</a:t>
            </a:r>
          </a:p>
          <a:p>
            <a:r>
              <a:rPr lang="en-US" sz="2400" b="1" dirty="0"/>
              <a:t>fovea</a:t>
            </a:r>
          </a:p>
        </p:txBody>
      </p:sp>
      <p:sp>
        <p:nvSpPr>
          <p:cNvPr id="12" name="TextBox 11">
            <a:extLst>
              <a:ext uri="{FF2B5EF4-FFF2-40B4-BE49-F238E27FC236}">
                <a16:creationId xmlns:a16="http://schemas.microsoft.com/office/drawing/2014/main" id="{6D52724C-E5D2-4DCF-BC49-FBF866F095CB}"/>
              </a:ext>
            </a:extLst>
          </p:cNvPr>
          <p:cNvSpPr txBox="1"/>
          <p:nvPr/>
        </p:nvSpPr>
        <p:spPr>
          <a:xfrm>
            <a:off x="5196395" y="3105833"/>
            <a:ext cx="899605" cy="1015663"/>
          </a:xfrm>
          <a:prstGeom prst="rect">
            <a:avLst/>
          </a:prstGeom>
          <a:noFill/>
        </p:spPr>
        <p:txBody>
          <a:bodyPr wrap="none" rtlCol="0">
            <a:spAutoFit/>
          </a:bodyPr>
          <a:lstStyle/>
          <a:p>
            <a:pPr algn="ctr"/>
            <a:r>
              <a:rPr lang="en-US" sz="2000" b="1" dirty="0"/>
              <a:t>CP</a:t>
            </a:r>
          </a:p>
          <a:p>
            <a:pPr algn="ctr"/>
            <a:r>
              <a:rPr lang="en-US" sz="2000" b="1" dirty="0"/>
              <a:t>of </a:t>
            </a:r>
          </a:p>
          <a:p>
            <a:pPr algn="ctr"/>
            <a:r>
              <a:rPr lang="en-US" sz="2000" b="1" dirty="0"/>
              <a:t>ULNA</a:t>
            </a:r>
          </a:p>
        </p:txBody>
      </p:sp>
    </p:spTree>
    <p:extLst>
      <p:ext uri="{BB962C8B-B14F-4D97-AF65-F5344CB8AC3E}">
        <p14:creationId xmlns:p14="http://schemas.microsoft.com/office/powerpoint/2010/main" val="1937082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cstate="print"/>
          <a:srcRect/>
          <a:stretch>
            <a:fillRect/>
          </a:stretch>
        </p:blipFill>
        <p:spPr bwMode="auto">
          <a:xfrm>
            <a:off x="1065901" y="1754421"/>
            <a:ext cx="10060198" cy="3627476"/>
          </a:xfrm>
          <a:prstGeom prst="rect">
            <a:avLst/>
          </a:prstGeom>
          <a:noFill/>
          <a:ln w="12700">
            <a:noFill/>
            <a:miter lim="800000"/>
            <a:headEnd type="none" w="sm" len="sm"/>
            <a:tailEnd type="none" w="sm" len="sm"/>
          </a:ln>
        </p:spPr>
      </p:pic>
      <p:sp>
        <p:nvSpPr>
          <p:cNvPr id="5" name="Title 4"/>
          <p:cNvSpPr>
            <a:spLocks noGrp="1"/>
          </p:cNvSpPr>
          <p:nvPr>
            <p:ph type="ctrTitle"/>
          </p:nvPr>
        </p:nvSpPr>
        <p:spPr>
          <a:xfrm>
            <a:off x="685800" y="916221"/>
            <a:ext cx="8305800" cy="838200"/>
          </a:xfrm>
        </p:spPr>
        <p:txBody>
          <a:bodyPr/>
          <a:lstStyle/>
          <a:p>
            <a:r>
              <a:rPr lang="en-US" dirty="0">
                <a:solidFill>
                  <a:srgbClr val="00B050"/>
                </a:solidFill>
              </a:rPr>
              <a:t>Forearm Rotation: Supination/Pronation</a:t>
            </a:r>
          </a:p>
        </p:txBody>
      </p:sp>
      <p:sp>
        <p:nvSpPr>
          <p:cNvPr id="2" name="TextBox 1">
            <a:extLst>
              <a:ext uri="{FF2B5EF4-FFF2-40B4-BE49-F238E27FC236}">
                <a16:creationId xmlns:a16="http://schemas.microsoft.com/office/drawing/2014/main" id="{B1DE8C65-8CB1-477E-9703-0752D6F08251}"/>
              </a:ext>
            </a:extLst>
          </p:cNvPr>
          <p:cNvSpPr txBox="1"/>
          <p:nvPr/>
        </p:nvSpPr>
        <p:spPr>
          <a:xfrm>
            <a:off x="1771649" y="2250430"/>
            <a:ext cx="1007007" cy="461665"/>
          </a:xfrm>
          <a:prstGeom prst="rect">
            <a:avLst/>
          </a:prstGeom>
          <a:noFill/>
        </p:spPr>
        <p:txBody>
          <a:bodyPr wrap="none" rtlCol="0">
            <a:spAutoFit/>
          </a:bodyPr>
          <a:lstStyle/>
          <a:p>
            <a:r>
              <a:rPr lang="en-US" sz="2400" b="1" dirty="0">
                <a:solidFill>
                  <a:srgbClr val="FF0000"/>
                </a:solidFill>
              </a:rPr>
              <a:t>PRUJ</a:t>
            </a:r>
          </a:p>
        </p:txBody>
      </p:sp>
      <p:sp>
        <p:nvSpPr>
          <p:cNvPr id="6" name="TextBox 5">
            <a:extLst>
              <a:ext uri="{FF2B5EF4-FFF2-40B4-BE49-F238E27FC236}">
                <a16:creationId xmlns:a16="http://schemas.microsoft.com/office/drawing/2014/main" id="{9293A83B-6D27-4579-A35F-8A054FA3E8FE}"/>
              </a:ext>
            </a:extLst>
          </p:cNvPr>
          <p:cNvSpPr txBox="1"/>
          <p:nvPr/>
        </p:nvSpPr>
        <p:spPr>
          <a:xfrm>
            <a:off x="6288881" y="2159942"/>
            <a:ext cx="1024639" cy="461665"/>
          </a:xfrm>
          <a:prstGeom prst="rect">
            <a:avLst/>
          </a:prstGeom>
          <a:noFill/>
        </p:spPr>
        <p:txBody>
          <a:bodyPr wrap="none" rtlCol="0">
            <a:spAutoFit/>
          </a:bodyPr>
          <a:lstStyle/>
          <a:p>
            <a:r>
              <a:rPr lang="en-US" sz="2400" b="1" dirty="0">
                <a:solidFill>
                  <a:srgbClr val="FF0000"/>
                </a:solidFill>
              </a:rPr>
              <a:t>DRUJ</a:t>
            </a:r>
          </a:p>
        </p:txBody>
      </p:sp>
      <p:cxnSp>
        <p:nvCxnSpPr>
          <p:cNvPr id="4" name="Straight Arrow Connector 3">
            <a:extLst>
              <a:ext uri="{FF2B5EF4-FFF2-40B4-BE49-F238E27FC236}">
                <a16:creationId xmlns:a16="http://schemas.microsoft.com/office/drawing/2014/main" id="{66388229-F34F-4FE7-AC96-6817D4DB6D83}"/>
              </a:ext>
            </a:extLst>
          </p:cNvPr>
          <p:cNvCxnSpPr>
            <a:cxnSpLocks/>
          </p:cNvCxnSpPr>
          <p:nvPr/>
        </p:nvCxnSpPr>
        <p:spPr>
          <a:xfrm>
            <a:off x="2150269" y="2712095"/>
            <a:ext cx="50006" cy="80263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FECD182-2266-41BC-A336-EE9904D2A850}"/>
              </a:ext>
            </a:extLst>
          </p:cNvPr>
          <p:cNvCxnSpPr>
            <a:cxnSpLocks/>
          </p:cNvCxnSpPr>
          <p:nvPr/>
        </p:nvCxnSpPr>
        <p:spPr>
          <a:xfrm>
            <a:off x="6761909" y="2636678"/>
            <a:ext cx="78581" cy="80263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265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061150" y="1737977"/>
            <a:ext cx="4742757" cy="4091323"/>
          </a:xfrm>
          <a:prstGeom prst="rect">
            <a:avLst/>
          </a:prstGeom>
        </p:spPr>
      </p:pic>
      <p:sp>
        <p:nvSpPr>
          <p:cNvPr id="2" name="Title 1"/>
          <p:cNvSpPr>
            <a:spLocks noGrp="1"/>
          </p:cNvSpPr>
          <p:nvPr>
            <p:ph type="title"/>
          </p:nvPr>
        </p:nvSpPr>
        <p:spPr>
          <a:xfrm>
            <a:off x="1340735" y="332131"/>
            <a:ext cx="10391734" cy="677108"/>
          </a:xfrm>
        </p:spPr>
        <p:txBody>
          <a:bodyPr/>
          <a:lstStyle/>
          <a:p>
            <a:r>
              <a:rPr lang="en-US" sz="4400" dirty="0"/>
              <a:t>Ligaments of the Elbow and Forearm</a:t>
            </a:r>
          </a:p>
        </p:txBody>
      </p:sp>
      <p:sp>
        <p:nvSpPr>
          <p:cNvPr id="21" name="TextBox 20"/>
          <p:cNvSpPr txBox="1"/>
          <p:nvPr/>
        </p:nvSpPr>
        <p:spPr>
          <a:xfrm>
            <a:off x="-173603" y="2229366"/>
            <a:ext cx="5291127" cy="3108543"/>
          </a:xfrm>
          <a:prstGeom prst="rect">
            <a:avLst/>
          </a:prstGeom>
          <a:noFill/>
        </p:spPr>
        <p:txBody>
          <a:bodyPr wrap="square" rtlCol="0">
            <a:spAutoFit/>
          </a:bodyPr>
          <a:lstStyle/>
          <a:p>
            <a:pPr marL="927100" marR="0" lvl="1"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Ligaments of the Forearm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Interosseus</a:t>
            </a:r>
            <a:r>
              <a:rPr kumimoji="0" lang="en-US" sz="2400" b="1" i="0" u="none" strike="noStrike" kern="1200" cap="none" spc="0" normalizeH="0" baseline="0" noProof="0" dirty="0">
                <a:ln>
                  <a:noFill/>
                </a:ln>
                <a:solidFill>
                  <a:prstClr val="black"/>
                </a:solidFill>
                <a:effectLst/>
                <a:uLnTx/>
                <a:uFillTx/>
                <a:latin typeface="Calibri"/>
                <a:ea typeface="+mn-ea"/>
                <a:cs typeface="+mn-cs"/>
              </a:rPr>
              <a:t> Membrane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Radius to Ulna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Stabilizes forearm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Muscle attachments site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Pathway for neurovascular structures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a:off x="7227068" y="4387477"/>
            <a:ext cx="588195" cy="30609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58401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78541" y="37490"/>
            <a:ext cx="10054021" cy="1927225"/>
          </a:xfrm>
        </p:spPr>
        <p:txBody>
          <a:bodyPr>
            <a:normAutofit/>
          </a:bodyPr>
          <a:lstStyle/>
          <a:p>
            <a:pPr algn="ctr"/>
            <a:r>
              <a:rPr lang="en-US" dirty="0">
                <a:solidFill>
                  <a:srgbClr val="00B050"/>
                </a:solidFill>
              </a:rPr>
              <a:t>Anatomy of the Wrist Joints</a:t>
            </a:r>
          </a:p>
        </p:txBody>
      </p:sp>
      <p:sp>
        <p:nvSpPr>
          <p:cNvPr id="3" name="Subtitle 2"/>
          <p:cNvSpPr>
            <a:spLocks noGrp="1"/>
          </p:cNvSpPr>
          <p:nvPr>
            <p:ph type="subTitle" idx="1"/>
          </p:nvPr>
        </p:nvSpPr>
        <p:spPr>
          <a:xfrm>
            <a:off x="1705396" y="2441384"/>
            <a:ext cx="8534400" cy="1752600"/>
          </a:xfrm>
        </p:spPr>
        <p:txBody>
          <a:bodyPr>
            <a:normAutofit/>
          </a:bodyPr>
          <a:lstStyle/>
          <a:p>
            <a:pPr algn="ctr"/>
            <a:r>
              <a:rPr lang="en-US" b="1" dirty="0"/>
              <a:t>Jane Fedorczyk , PT, PhD, CHT</a:t>
            </a:r>
          </a:p>
          <a:p>
            <a:pPr algn="ctr"/>
            <a:r>
              <a:rPr lang="en-US" b="1" dirty="0"/>
              <a:t>Certified Hand Therapist</a:t>
            </a:r>
          </a:p>
          <a:p>
            <a:pPr algn="ctr"/>
            <a:r>
              <a:rPr lang="en-US" b="1" dirty="0">
                <a:hlinkClick r:id="rId2"/>
              </a:rPr>
              <a:t>Jane.Fedorczyk@Jefferson.edu</a:t>
            </a:r>
            <a:endParaRPr lang="en-US" b="1" dirty="0"/>
          </a:p>
          <a:p>
            <a:pPr algn="ctr"/>
            <a:endParaRPr lang="en-US" b="1" dirty="0"/>
          </a:p>
        </p:txBody>
      </p:sp>
      <p:pic>
        <p:nvPicPr>
          <p:cNvPr id="4" name="Picture 3">
            <a:extLst>
              <a:ext uri="{FF2B5EF4-FFF2-40B4-BE49-F238E27FC236}">
                <a16:creationId xmlns:a16="http://schemas.microsoft.com/office/drawing/2014/main" id="{894D61CE-ADD6-44E1-A44F-9D0F4A811619}"/>
              </a:ext>
            </a:extLst>
          </p:cNvPr>
          <p:cNvPicPr>
            <a:picLocks noChangeAspect="1"/>
          </p:cNvPicPr>
          <p:nvPr/>
        </p:nvPicPr>
        <p:blipFill rotWithShape="1">
          <a:blip r:embed="rId3">
            <a:extLst>
              <a:ext uri="{28A0092B-C50C-407E-A947-70E740481C1C}">
                <a14:useLocalDpi xmlns:a14="http://schemas.microsoft.com/office/drawing/2010/main" val="0"/>
              </a:ext>
            </a:extLst>
          </a:blip>
          <a:srcRect l="20543" t="26581" r="21266" b="52945"/>
          <a:stretch/>
        </p:blipFill>
        <p:spPr>
          <a:xfrm>
            <a:off x="2768198" y="3844360"/>
            <a:ext cx="7471598" cy="1752597"/>
          </a:xfrm>
          <a:prstGeom prst="rect">
            <a:avLst/>
          </a:prstGeom>
        </p:spPr>
      </p:pic>
      <p:sp>
        <p:nvSpPr>
          <p:cNvPr id="6" name="Subtitle 2">
            <a:extLst>
              <a:ext uri="{FF2B5EF4-FFF2-40B4-BE49-F238E27FC236}">
                <a16:creationId xmlns:a16="http://schemas.microsoft.com/office/drawing/2014/main" id="{877989B3-489F-47CD-8C6B-1DD034DDFBDA}"/>
              </a:ext>
            </a:extLst>
          </p:cNvPr>
          <p:cNvSpPr txBox="1">
            <a:spLocks/>
          </p:cNvSpPr>
          <p:nvPr/>
        </p:nvSpPr>
        <p:spPr bwMode="auto">
          <a:xfrm>
            <a:off x="407997" y="5832244"/>
            <a:ext cx="12192000" cy="59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Clr>
                <a:schemeClr val="accent1"/>
              </a:buClr>
              <a:buSzPct val="85000"/>
              <a:buFont typeface="Arial" panose="020B0604020202020204" pitchFamily="34" charset="0"/>
              <a:buNone/>
              <a:defRPr sz="2800" kern="1200">
                <a:solidFill>
                  <a:schemeClr val="tx1">
                    <a:lumMod val="75000"/>
                    <a:lumOff val="25000"/>
                  </a:schemeClr>
                </a:solidFill>
                <a:latin typeface="Calibri" pitchFamily="34" charset="0"/>
                <a:ea typeface="Calibri" panose="020F0502020204030204" pitchFamily="34" charset="0"/>
                <a:cs typeface="Calibri" pitchFamily="34" charset="0"/>
              </a:defRPr>
            </a:lvl1pPr>
            <a:lvl2pPr marL="457200" indent="0" algn="ctr" rtl="0" eaLnBrk="1" fontAlgn="base" hangingPunct="1">
              <a:spcBef>
                <a:spcPct val="20000"/>
              </a:spcBef>
              <a:spcAft>
                <a:spcPct val="0"/>
              </a:spcAft>
              <a:buClr>
                <a:schemeClr val="accent1"/>
              </a:buClr>
              <a:buSzPct val="85000"/>
              <a:buFont typeface="Arial" panose="020B0604020202020204" pitchFamily="34" charset="0"/>
              <a:buNone/>
              <a:defRPr sz="2400" kern="1200">
                <a:solidFill>
                  <a:schemeClr val="tx1">
                    <a:tint val="75000"/>
                  </a:schemeClr>
                </a:solidFill>
                <a:latin typeface="Calibri" pitchFamily="34" charset="0"/>
                <a:ea typeface="Calibri" panose="020F0502020204030204" pitchFamily="34" charset="0"/>
                <a:cs typeface="Calibri" pitchFamily="34" charset="0"/>
              </a:defRPr>
            </a:lvl2pPr>
            <a:lvl3pPr marL="914400" indent="0" algn="ctr" rtl="0" eaLnBrk="1" fontAlgn="base" hangingPunct="1">
              <a:spcBef>
                <a:spcPct val="20000"/>
              </a:spcBef>
              <a:spcAft>
                <a:spcPct val="0"/>
              </a:spcAft>
              <a:buClr>
                <a:schemeClr val="accent1"/>
              </a:buClr>
              <a:buSzPct val="90000"/>
              <a:buFont typeface="Arial" panose="020B0604020202020204" pitchFamily="34" charset="0"/>
              <a:buNone/>
              <a:defRPr sz="2000" kern="1200">
                <a:solidFill>
                  <a:schemeClr val="tx1">
                    <a:tint val="75000"/>
                  </a:schemeClr>
                </a:solidFill>
                <a:latin typeface="Calibri" pitchFamily="34" charset="0"/>
                <a:ea typeface="Calibri" panose="020F0502020204030204" pitchFamily="34" charset="0"/>
                <a:cs typeface="Calibri" pitchFamily="34" charset="0"/>
              </a:defRPr>
            </a:lvl3pPr>
            <a:lvl4pPr marL="1371600" indent="0" algn="ctr" rtl="0" eaLnBrk="1" fontAlgn="base" hangingPunct="1">
              <a:spcBef>
                <a:spcPct val="20000"/>
              </a:spcBef>
              <a:spcAft>
                <a:spcPct val="0"/>
              </a:spcAft>
              <a:buClr>
                <a:schemeClr val="accent1"/>
              </a:buClr>
              <a:buFont typeface="Arial" panose="020B0604020202020204" pitchFamily="34" charset="0"/>
              <a:buNone/>
              <a:defRPr kern="1200">
                <a:solidFill>
                  <a:schemeClr val="tx1">
                    <a:tint val="75000"/>
                  </a:schemeClr>
                </a:solidFill>
                <a:latin typeface="Calibri" pitchFamily="34" charset="0"/>
                <a:ea typeface="Calibri" panose="020F0502020204030204" pitchFamily="34" charset="0"/>
                <a:cs typeface="Calibri" pitchFamily="34" charset="0"/>
              </a:defRPr>
            </a:lvl4pPr>
            <a:lvl5pPr marL="1828800" indent="0" algn="ctr" rtl="0" eaLnBrk="1" fontAlgn="base" hangingPunct="1">
              <a:spcBef>
                <a:spcPct val="20000"/>
              </a:spcBef>
              <a:spcAft>
                <a:spcPct val="0"/>
              </a:spcAft>
              <a:buClr>
                <a:schemeClr val="accent1"/>
              </a:buClr>
              <a:buSzPct val="100000"/>
              <a:buFont typeface="Arial" panose="020B0604020202020204" pitchFamily="34" charset="0"/>
              <a:buNone/>
              <a:defRPr sz="1600" kern="1200">
                <a:solidFill>
                  <a:schemeClr val="tx1">
                    <a:tint val="75000"/>
                  </a:schemeClr>
                </a:solidFill>
                <a:latin typeface="Calibri" pitchFamily="34" charset="0"/>
                <a:ea typeface="Calibri" panose="020F0502020204030204" pitchFamily="34" charset="0"/>
                <a:cs typeface="Calibri" pitchFamily="34" charset="0"/>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b="1" dirty="0">
                <a:solidFill>
                  <a:schemeClr val="tx1"/>
                </a:solidFill>
              </a:rPr>
              <a:t>Center for Hand &amp; Upper Limb Health and Performance</a:t>
            </a:r>
          </a:p>
          <a:p>
            <a:pPr algn="ctr"/>
            <a:r>
              <a:rPr lang="en-US" b="1" dirty="0"/>
              <a:t> </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770769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r>
              <a:rPr lang="en-US" dirty="0">
                <a:solidFill>
                  <a:srgbClr val="FFFF00"/>
                </a:solidFill>
              </a:rPr>
              <a:t>Wrist Complex</a:t>
            </a:r>
          </a:p>
        </p:txBody>
      </p:sp>
      <p:sp>
        <p:nvSpPr>
          <p:cNvPr id="325635" name="Rectangle 3"/>
          <p:cNvSpPr>
            <a:spLocks noGrp="1" noChangeArrowheads="1"/>
          </p:cNvSpPr>
          <p:nvPr>
            <p:ph type="body" idx="1"/>
          </p:nvPr>
        </p:nvSpPr>
        <p:spPr>
          <a:xfrm>
            <a:off x="474650" y="1447800"/>
            <a:ext cx="11210126" cy="4495800"/>
          </a:xfrm>
        </p:spPr>
        <p:txBody>
          <a:bodyPr/>
          <a:lstStyle/>
          <a:p>
            <a:pPr>
              <a:lnSpc>
                <a:spcPct val="90000"/>
              </a:lnSpc>
            </a:pPr>
            <a:r>
              <a:rPr lang="en-US" dirty="0">
                <a:solidFill>
                  <a:schemeClr val="bg1"/>
                </a:solidFill>
              </a:rPr>
              <a:t>Unlike shoulder, elbow, and forearm, the wrist does not play a primary role in hand placement</a:t>
            </a:r>
          </a:p>
          <a:p>
            <a:pPr>
              <a:lnSpc>
                <a:spcPct val="90000"/>
              </a:lnSpc>
            </a:pPr>
            <a:r>
              <a:rPr lang="en-US" dirty="0">
                <a:solidFill>
                  <a:schemeClr val="bg1"/>
                </a:solidFill>
              </a:rPr>
              <a:t>Provides a </a:t>
            </a:r>
            <a:r>
              <a:rPr lang="en-US" dirty="0">
                <a:solidFill>
                  <a:srgbClr val="FFFF00"/>
                </a:solidFill>
              </a:rPr>
              <a:t>stable base </a:t>
            </a:r>
            <a:r>
              <a:rPr lang="en-US" dirty="0">
                <a:solidFill>
                  <a:schemeClr val="bg1"/>
                </a:solidFill>
              </a:rPr>
              <a:t>to generate force for grip and prehension</a:t>
            </a:r>
          </a:p>
          <a:p>
            <a:pPr>
              <a:lnSpc>
                <a:spcPct val="90000"/>
              </a:lnSpc>
            </a:pPr>
            <a:r>
              <a:rPr lang="en-US" dirty="0">
                <a:solidFill>
                  <a:schemeClr val="bg1"/>
                </a:solidFill>
              </a:rPr>
              <a:t>Provides mobility to accommodate </a:t>
            </a:r>
            <a:r>
              <a:rPr lang="en-US" dirty="0">
                <a:solidFill>
                  <a:srgbClr val="FFFF00"/>
                </a:solidFill>
              </a:rPr>
              <a:t>fine adjustments in hand position </a:t>
            </a:r>
            <a:r>
              <a:rPr lang="en-US" dirty="0">
                <a:solidFill>
                  <a:schemeClr val="bg1"/>
                </a:solidFill>
              </a:rPr>
              <a:t>to achieve optimal length-tension relationships</a:t>
            </a:r>
          </a:p>
          <a:p>
            <a:r>
              <a:rPr lang="en-US" dirty="0">
                <a:solidFill>
                  <a:schemeClr val="bg1"/>
                </a:solidFill>
              </a:rPr>
              <a:t>Wrist must tolerate load transmission during prehension and closed chain activities </a:t>
            </a:r>
          </a:p>
          <a:p>
            <a:r>
              <a:rPr lang="en-US" dirty="0">
                <a:solidFill>
                  <a:srgbClr val="FFFF00"/>
                </a:solidFill>
              </a:rPr>
              <a:t>Choose Stability Over Mobility</a:t>
            </a:r>
          </a:p>
          <a:p>
            <a:pPr>
              <a:lnSpc>
                <a:spcPct val="90000"/>
              </a:lnSpc>
            </a:pPr>
            <a:endParaRPr lang="en-US" dirty="0">
              <a:solidFill>
                <a:schemeClr val="bg1"/>
              </a:solidFill>
            </a:endParaRPr>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2830862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b="0" dirty="0">
                <a:solidFill>
                  <a:srgbClr val="FFFF00"/>
                </a:solidFill>
                <a:effectLst/>
              </a:rPr>
              <a:t>Major Load Bearing Column </a:t>
            </a:r>
          </a:p>
        </p:txBody>
      </p:sp>
      <p:sp>
        <p:nvSpPr>
          <p:cNvPr id="355331" name="Rectangle 3"/>
          <p:cNvSpPr>
            <a:spLocks noGrp="1" noChangeArrowheads="1"/>
          </p:cNvSpPr>
          <p:nvPr>
            <p:ph type="body" sz="half" idx="1"/>
          </p:nvPr>
        </p:nvSpPr>
        <p:spPr>
          <a:xfrm>
            <a:off x="1981200" y="1600200"/>
            <a:ext cx="4033838" cy="4495800"/>
          </a:xfrm>
        </p:spPr>
        <p:txBody>
          <a:bodyPr/>
          <a:lstStyle/>
          <a:p>
            <a:pPr>
              <a:buFont typeface="Wingdings" pitchFamily="2" charset="2"/>
              <a:buChar char="§"/>
            </a:pPr>
            <a:r>
              <a:rPr lang="en-US" dirty="0">
                <a:solidFill>
                  <a:schemeClr val="bg1"/>
                </a:solidFill>
              </a:rPr>
              <a:t>CMC II and III</a:t>
            </a:r>
          </a:p>
          <a:p>
            <a:pPr>
              <a:buFont typeface="Wingdings" pitchFamily="2" charset="2"/>
              <a:buChar char="§"/>
            </a:pPr>
            <a:r>
              <a:rPr lang="en-US" dirty="0">
                <a:solidFill>
                  <a:schemeClr val="bg1"/>
                </a:solidFill>
              </a:rPr>
              <a:t>Capitate</a:t>
            </a:r>
          </a:p>
          <a:p>
            <a:pPr>
              <a:buFont typeface="Wingdings" pitchFamily="2" charset="2"/>
              <a:buChar char="§"/>
            </a:pPr>
            <a:r>
              <a:rPr lang="en-US" dirty="0">
                <a:solidFill>
                  <a:schemeClr val="bg1"/>
                </a:solidFill>
              </a:rPr>
              <a:t>Most of Scaphoid</a:t>
            </a:r>
          </a:p>
          <a:p>
            <a:pPr>
              <a:buFont typeface="Wingdings" pitchFamily="2" charset="2"/>
              <a:buChar char="§"/>
            </a:pPr>
            <a:r>
              <a:rPr lang="en-US" dirty="0">
                <a:solidFill>
                  <a:schemeClr val="bg1"/>
                </a:solidFill>
              </a:rPr>
              <a:t>Lunate</a:t>
            </a:r>
          </a:p>
          <a:p>
            <a:pPr>
              <a:buFont typeface="Wingdings" pitchFamily="2" charset="2"/>
              <a:buChar char="§"/>
            </a:pPr>
            <a:r>
              <a:rPr lang="en-US" dirty="0">
                <a:solidFill>
                  <a:schemeClr val="bg1"/>
                </a:solidFill>
              </a:rPr>
              <a:t>Distal Radius</a:t>
            </a:r>
          </a:p>
          <a:p>
            <a:pPr>
              <a:buFont typeface="Wingdings" pitchFamily="2" charset="2"/>
              <a:buChar char="§"/>
            </a:pPr>
            <a:r>
              <a:rPr lang="en-US" dirty="0">
                <a:solidFill>
                  <a:schemeClr val="bg1"/>
                </a:solidFill>
              </a:rPr>
              <a:t>70-85% of Load (80%)</a:t>
            </a:r>
          </a:p>
          <a:p>
            <a:pPr>
              <a:buFontTx/>
              <a:buNone/>
            </a:pPr>
            <a:r>
              <a:rPr lang="en-US" dirty="0">
                <a:solidFill>
                  <a:schemeClr val="bg1"/>
                </a:solidFill>
              </a:rPr>
              <a:t>	</a:t>
            </a:r>
            <a:r>
              <a:rPr lang="en-US" sz="2400" dirty="0">
                <a:solidFill>
                  <a:schemeClr val="bg1"/>
                </a:solidFill>
              </a:rPr>
              <a:t>40-50% </a:t>
            </a:r>
            <a:r>
              <a:rPr lang="en-US" sz="2400" dirty="0" err="1">
                <a:solidFill>
                  <a:schemeClr val="bg1"/>
                </a:solidFill>
              </a:rPr>
              <a:t>Radioscaphoid</a:t>
            </a:r>
            <a:endParaRPr lang="en-US" sz="2400" dirty="0">
              <a:solidFill>
                <a:schemeClr val="bg1"/>
              </a:solidFill>
            </a:endParaRPr>
          </a:p>
          <a:p>
            <a:pPr>
              <a:buFontTx/>
              <a:buNone/>
            </a:pPr>
            <a:r>
              <a:rPr lang="en-US" sz="2400" dirty="0">
                <a:solidFill>
                  <a:schemeClr val="bg1"/>
                </a:solidFill>
              </a:rPr>
              <a:t>	30-35% </a:t>
            </a:r>
            <a:r>
              <a:rPr lang="en-US" sz="2400" dirty="0" err="1">
                <a:solidFill>
                  <a:schemeClr val="bg1"/>
                </a:solidFill>
              </a:rPr>
              <a:t>Radiolunate</a:t>
            </a:r>
            <a:endParaRPr lang="en-US" sz="2400" dirty="0">
              <a:solidFill>
                <a:schemeClr val="bg1"/>
              </a:solidFill>
            </a:endParaRPr>
          </a:p>
        </p:txBody>
      </p:sp>
      <p:pic>
        <p:nvPicPr>
          <p:cNvPr id="355332" name="Picture 4"/>
          <p:cNvPicPr>
            <a:picLocks noGrp="1" noChangeAspect="1" noChangeArrowheads="1"/>
          </p:cNvPicPr>
          <p:nvPr>
            <p:ph type="clipArt" sz="half" idx="2"/>
          </p:nvPr>
        </p:nvPicPr>
        <p:blipFill>
          <a:blip r:embed="rId3" cstate="print"/>
          <a:srcRect b="10527"/>
          <a:stretch>
            <a:fillRect/>
          </a:stretch>
        </p:blipFill>
        <p:spPr>
          <a:xfrm>
            <a:off x="6228609" y="2159854"/>
            <a:ext cx="4021138" cy="3886200"/>
          </a:xfrm>
        </p:spPr>
      </p:pic>
      <p:sp>
        <p:nvSpPr>
          <p:cNvPr id="355333" name="Oval 5"/>
          <p:cNvSpPr>
            <a:spLocks noChangeArrowheads="1"/>
          </p:cNvSpPr>
          <p:nvPr/>
        </p:nvSpPr>
        <p:spPr bwMode="auto">
          <a:xfrm rot="-551862">
            <a:off x="7772401" y="2209801"/>
            <a:ext cx="1903413" cy="3933825"/>
          </a:xfrm>
          <a:prstGeom prst="ellipse">
            <a:avLst/>
          </a:prstGeom>
          <a:noFill/>
          <a:ln w="57150">
            <a:solidFill>
              <a:srgbClr val="FF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C85C8A-49A5-4872-933A-9F38C1376696}"/>
              </a:ext>
            </a:extLst>
          </p:cNvPr>
          <p:cNvSpPr txBox="1"/>
          <p:nvPr/>
        </p:nvSpPr>
        <p:spPr>
          <a:xfrm>
            <a:off x="8799542" y="4250532"/>
            <a:ext cx="306494" cy="400110"/>
          </a:xfrm>
          <a:prstGeom prst="rect">
            <a:avLst/>
          </a:prstGeom>
          <a:noFill/>
        </p:spPr>
        <p:txBody>
          <a:bodyPr wrap="none" rtlCol="0">
            <a:spAutoFit/>
          </a:bodyPr>
          <a:lstStyle/>
          <a:p>
            <a:r>
              <a:rPr lang="en-US" sz="2000" b="1" dirty="0">
                <a:solidFill>
                  <a:srgbClr val="FF0000"/>
                </a:solidFill>
              </a:rPr>
              <a:t>S</a:t>
            </a:r>
          </a:p>
        </p:txBody>
      </p:sp>
      <p:sp>
        <p:nvSpPr>
          <p:cNvPr id="8" name="TextBox 7">
            <a:extLst>
              <a:ext uri="{FF2B5EF4-FFF2-40B4-BE49-F238E27FC236}">
                <a16:creationId xmlns:a16="http://schemas.microsoft.com/office/drawing/2014/main" id="{C4359978-E877-4783-A957-8B58F10059A2}"/>
              </a:ext>
            </a:extLst>
          </p:cNvPr>
          <p:cNvSpPr txBox="1"/>
          <p:nvPr/>
        </p:nvSpPr>
        <p:spPr>
          <a:xfrm>
            <a:off x="7932684" y="4450587"/>
            <a:ext cx="293670" cy="400110"/>
          </a:xfrm>
          <a:prstGeom prst="rect">
            <a:avLst/>
          </a:prstGeom>
          <a:noFill/>
        </p:spPr>
        <p:txBody>
          <a:bodyPr wrap="none" rtlCol="0">
            <a:spAutoFit/>
          </a:bodyPr>
          <a:lstStyle/>
          <a:p>
            <a:r>
              <a:rPr lang="en-US" sz="2000" b="1" dirty="0">
                <a:solidFill>
                  <a:srgbClr val="FF0000"/>
                </a:solidFill>
              </a:rPr>
              <a:t>L</a:t>
            </a:r>
          </a:p>
        </p:txBody>
      </p:sp>
      <p:sp>
        <p:nvSpPr>
          <p:cNvPr id="9" name="TextBox 8">
            <a:extLst>
              <a:ext uri="{FF2B5EF4-FFF2-40B4-BE49-F238E27FC236}">
                <a16:creationId xmlns:a16="http://schemas.microsoft.com/office/drawing/2014/main" id="{4B3A614A-6605-4DAC-98A1-F976F302CA6D}"/>
              </a:ext>
            </a:extLst>
          </p:cNvPr>
          <p:cNvSpPr txBox="1"/>
          <p:nvPr/>
        </p:nvSpPr>
        <p:spPr>
          <a:xfrm>
            <a:off x="8085931" y="3581400"/>
            <a:ext cx="320922" cy="400110"/>
          </a:xfrm>
          <a:prstGeom prst="rect">
            <a:avLst/>
          </a:prstGeom>
          <a:noFill/>
        </p:spPr>
        <p:txBody>
          <a:bodyPr wrap="none" rtlCol="0">
            <a:spAutoFit/>
          </a:bodyPr>
          <a:lstStyle/>
          <a:p>
            <a:r>
              <a:rPr lang="en-US" sz="2000" b="1" dirty="0">
                <a:solidFill>
                  <a:srgbClr val="FF0000"/>
                </a:solidFill>
              </a:rPr>
              <a:t>C</a:t>
            </a:r>
          </a:p>
        </p:txBody>
      </p:sp>
      <p:sp>
        <p:nvSpPr>
          <p:cNvPr id="10" name="TextBox 9">
            <a:extLst>
              <a:ext uri="{FF2B5EF4-FFF2-40B4-BE49-F238E27FC236}">
                <a16:creationId xmlns:a16="http://schemas.microsoft.com/office/drawing/2014/main" id="{77ACC5D9-E575-48B4-ACB9-797F3379AF3E}"/>
              </a:ext>
            </a:extLst>
          </p:cNvPr>
          <p:cNvSpPr txBox="1"/>
          <p:nvPr/>
        </p:nvSpPr>
        <p:spPr>
          <a:xfrm>
            <a:off x="7344337" y="4064734"/>
            <a:ext cx="389530" cy="400110"/>
          </a:xfrm>
          <a:prstGeom prst="rect">
            <a:avLst/>
          </a:prstGeom>
          <a:noFill/>
        </p:spPr>
        <p:txBody>
          <a:bodyPr wrap="none" rtlCol="0">
            <a:spAutoFit/>
          </a:bodyPr>
          <a:lstStyle/>
          <a:p>
            <a:r>
              <a:rPr lang="en-US" sz="2000" b="1" dirty="0">
                <a:solidFill>
                  <a:srgbClr val="FF0000"/>
                </a:solidFill>
              </a:rPr>
              <a:t>Tr</a:t>
            </a:r>
          </a:p>
        </p:txBody>
      </p:sp>
      <p:sp>
        <p:nvSpPr>
          <p:cNvPr id="11" name="TextBox 10">
            <a:extLst>
              <a:ext uri="{FF2B5EF4-FFF2-40B4-BE49-F238E27FC236}">
                <a16:creationId xmlns:a16="http://schemas.microsoft.com/office/drawing/2014/main" id="{6F9DB64F-C1F0-4415-B3B9-E993E26652FC}"/>
              </a:ext>
            </a:extLst>
          </p:cNvPr>
          <p:cNvSpPr txBox="1"/>
          <p:nvPr/>
        </p:nvSpPr>
        <p:spPr>
          <a:xfrm>
            <a:off x="9465362" y="3181290"/>
            <a:ext cx="506549" cy="400110"/>
          </a:xfrm>
          <a:prstGeom prst="rect">
            <a:avLst/>
          </a:prstGeom>
          <a:noFill/>
        </p:spPr>
        <p:txBody>
          <a:bodyPr wrap="none" rtlCol="0">
            <a:spAutoFit/>
          </a:bodyPr>
          <a:lstStyle/>
          <a:p>
            <a:r>
              <a:rPr lang="en-US" sz="2000" b="1" dirty="0">
                <a:solidFill>
                  <a:srgbClr val="FF0000"/>
                </a:solidFill>
              </a:rPr>
              <a:t>Tm</a:t>
            </a:r>
          </a:p>
        </p:txBody>
      </p:sp>
      <p:sp>
        <p:nvSpPr>
          <p:cNvPr id="12" name="TextBox 11">
            <a:extLst>
              <a:ext uri="{FF2B5EF4-FFF2-40B4-BE49-F238E27FC236}">
                <a16:creationId xmlns:a16="http://schemas.microsoft.com/office/drawing/2014/main" id="{AD93A3D5-772A-45BA-AECA-93A3F9F1656F}"/>
              </a:ext>
            </a:extLst>
          </p:cNvPr>
          <p:cNvSpPr txBox="1"/>
          <p:nvPr/>
        </p:nvSpPr>
        <p:spPr>
          <a:xfrm>
            <a:off x="8749416" y="3252818"/>
            <a:ext cx="430631" cy="400110"/>
          </a:xfrm>
          <a:prstGeom prst="rect">
            <a:avLst/>
          </a:prstGeom>
          <a:noFill/>
        </p:spPr>
        <p:txBody>
          <a:bodyPr wrap="none" rtlCol="0">
            <a:spAutoFit/>
          </a:bodyPr>
          <a:lstStyle/>
          <a:p>
            <a:r>
              <a:rPr lang="en-US" sz="2000" b="1" dirty="0">
                <a:solidFill>
                  <a:srgbClr val="FF0000"/>
                </a:solidFill>
              </a:rPr>
              <a:t>Td</a:t>
            </a:r>
          </a:p>
        </p:txBody>
      </p:sp>
      <p:sp>
        <p:nvSpPr>
          <p:cNvPr id="13" name="TextBox 12">
            <a:extLst>
              <a:ext uri="{FF2B5EF4-FFF2-40B4-BE49-F238E27FC236}">
                <a16:creationId xmlns:a16="http://schemas.microsoft.com/office/drawing/2014/main" id="{63DB086F-0036-4DF4-8C49-ADEF83C293E9}"/>
              </a:ext>
            </a:extLst>
          </p:cNvPr>
          <p:cNvSpPr txBox="1"/>
          <p:nvPr/>
        </p:nvSpPr>
        <p:spPr>
          <a:xfrm>
            <a:off x="7344337" y="3381345"/>
            <a:ext cx="346570" cy="400110"/>
          </a:xfrm>
          <a:prstGeom prst="rect">
            <a:avLst/>
          </a:prstGeom>
          <a:noFill/>
        </p:spPr>
        <p:txBody>
          <a:bodyPr wrap="none" rtlCol="0">
            <a:spAutoFit/>
          </a:bodyPr>
          <a:lstStyle/>
          <a:p>
            <a:r>
              <a:rPr lang="en-US" sz="2000" b="1" dirty="0">
                <a:solidFill>
                  <a:srgbClr val="FF0000"/>
                </a:solidFill>
              </a:rPr>
              <a:t>H</a:t>
            </a:r>
          </a:p>
        </p:txBody>
      </p:sp>
    </p:spTree>
    <p:extLst>
      <p:ext uri="{BB962C8B-B14F-4D97-AF65-F5344CB8AC3E}">
        <p14:creationId xmlns:p14="http://schemas.microsoft.com/office/powerpoint/2010/main" val="2841431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b="0" dirty="0">
                <a:solidFill>
                  <a:srgbClr val="FFFF00"/>
                </a:solidFill>
                <a:effectLst/>
              </a:rPr>
              <a:t>Minor Load Bearing Column </a:t>
            </a:r>
          </a:p>
        </p:txBody>
      </p:sp>
      <p:sp>
        <p:nvSpPr>
          <p:cNvPr id="356355" name="Rectangle 3"/>
          <p:cNvSpPr>
            <a:spLocks noGrp="1" noChangeArrowheads="1"/>
          </p:cNvSpPr>
          <p:nvPr>
            <p:ph type="body" sz="half" idx="1"/>
          </p:nvPr>
        </p:nvSpPr>
        <p:spPr>
          <a:xfrm>
            <a:off x="1981200" y="1600200"/>
            <a:ext cx="4033838" cy="4495800"/>
          </a:xfrm>
        </p:spPr>
        <p:txBody>
          <a:bodyPr/>
          <a:lstStyle/>
          <a:p>
            <a:pPr>
              <a:buFont typeface="Wingdings" pitchFamily="2" charset="2"/>
              <a:buChar char="§"/>
            </a:pPr>
            <a:r>
              <a:rPr lang="en-US" dirty="0">
                <a:solidFill>
                  <a:schemeClr val="bg1"/>
                </a:solidFill>
              </a:rPr>
              <a:t>Distal Ulna</a:t>
            </a:r>
          </a:p>
          <a:p>
            <a:pPr>
              <a:buFont typeface="Wingdings" pitchFamily="2" charset="2"/>
              <a:buChar char="§"/>
            </a:pPr>
            <a:r>
              <a:rPr lang="en-US" dirty="0">
                <a:solidFill>
                  <a:schemeClr val="bg1"/>
                </a:solidFill>
              </a:rPr>
              <a:t>TFCC</a:t>
            </a:r>
          </a:p>
          <a:p>
            <a:pPr>
              <a:buFont typeface="Wingdings" pitchFamily="2" charset="2"/>
              <a:buChar char="§"/>
            </a:pPr>
            <a:r>
              <a:rPr lang="en-US" dirty="0">
                <a:solidFill>
                  <a:schemeClr val="bg1"/>
                </a:solidFill>
              </a:rPr>
              <a:t>Triquetrum, Hamate</a:t>
            </a:r>
          </a:p>
          <a:p>
            <a:pPr>
              <a:buFont typeface="Wingdings" pitchFamily="2" charset="2"/>
              <a:buChar char="§"/>
            </a:pPr>
            <a:r>
              <a:rPr lang="en-US" dirty="0">
                <a:solidFill>
                  <a:schemeClr val="bg1"/>
                </a:solidFill>
              </a:rPr>
              <a:t>CMC IV, V</a:t>
            </a:r>
          </a:p>
          <a:p>
            <a:pPr>
              <a:buFont typeface="Wingdings" pitchFamily="2" charset="2"/>
              <a:buChar char="§"/>
            </a:pPr>
            <a:r>
              <a:rPr lang="en-US" dirty="0">
                <a:solidFill>
                  <a:schemeClr val="bg1"/>
                </a:solidFill>
              </a:rPr>
              <a:t>15-30% of Load (20%)</a:t>
            </a:r>
          </a:p>
          <a:p>
            <a:pPr>
              <a:buFontTx/>
              <a:buNone/>
            </a:pPr>
            <a:r>
              <a:rPr lang="en-US" dirty="0">
                <a:solidFill>
                  <a:schemeClr val="bg1"/>
                </a:solidFill>
              </a:rPr>
              <a:t>	</a:t>
            </a:r>
          </a:p>
        </p:txBody>
      </p:sp>
      <p:pic>
        <p:nvPicPr>
          <p:cNvPr id="356356" name="Picture 4"/>
          <p:cNvPicPr>
            <a:picLocks noGrp="1" noChangeAspect="1" noChangeArrowheads="1"/>
          </p:cNvPicPr>
          <p:nvPr>
            <p:ph type="clipArt" sz="half" idx="2"/>
          </p:nvPr>
        </p:nvPicPr>
        <p:blipFill>
          <a:blip r:embed="rId3" cstate="print"/>
          <a:srcRect b="10774"/>
          <a:stretch>
            <a:fillRect/>
          </a:stretch>
        </p:blipFill>
        <p:spPr>
          <a:xfrm>
            <a:off x="6397626" y="1981200"/>
            <a:ext cx="4270375" cy="4114800"/>
          </a:xfrm>
        </p:spPr>
      </p:pic>
      <p:sp>
        <p:nvSpPr>
          <p:cNvPr id="356357" name="Oval 5"/>
          <p:cNvSpPr>
            <a:spLocks noChangeArrowheads="1"/>
          </p:cNvSpPr>
          <p:nvPr/>
        </p:nvSpPr>
        <p:spPr bwMode="auto">
          <a:xfrm rot="-480572">
            <a:off x="6919914" y="2198689"/>
            <a:ext cx="1374775" cy="3825875"/>
          </a:xfrm>
          <a:prstGeom prst="ellipse">
            <a:avLst/>
          </a:prstGeom>
          <a:noFill/>
          <a:ln w="57150">
            <a:solidFill>
              <a:srgbClr val="FF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2DCFEE-981F-471D-99B6-1A34BD940D9A}"/>
              </a:ext>
            </a:extLst>
          </p:cNvPr>
          <p:cNvSpPr txBox="1"/>
          <p:nvPr/>
        </p:nvSpPr>
        <p:spPr>
          <a:xfrm>
            <a:off x="7543800" y="3350419"/>
            <a:ext cx="346570" cy="400110"/>
          </a:xfrm>
          <a:prstGeom prst="rect">
            <a:avLst/>
          </a:prstGeom>
          <a:noFill/>
        </p:spPr>
        <p:txBody>
          <a:bodyPr wrap="none" rtlCol="0">
            <a:spAutoFit/>
          </a:bodyPr>
          <a:lstStyle/>
          <a:p>
            <a:r>
              <a:rPr lang="en-US" sz="2000" b="1" dirty="0">
                <a:solidFill>
                  <a:srgbClr val="FF0000"/>
                </a:solidFill>
              </a:rPr>
              <a:t>H</a:t>
            </a:r>
          </a:p>
        </p:txBody>
      </p:sp>
      <p:sp>
        <p:nvSpPr>
          <p:cNvPr id="7" name="TextBox 6">
            <a:extLst>
              <a:ext uri="{FF2B5EF4-FFF2-40B4-BE49-F238E27FC236}">
                <a16:creationId xmlns:a16="http://schemas.microsoft.com/office/drawing/2014/main" id="{F04E87E1-85C5-427D-94DB-6937C6850636}"/>
              </a:ext>
            </a:extLst>
          </p:cNvPr>
          <p:cNvSpPr txBox="1"/>
          <p:nvPr/>
        </p:nvSpPr>
        <p:spPr>
          <a:xfrm>
            <a:off x="7563838" y="4038600"/>
            <a:ext cx="389530" cy="400110"/>
          </a:xfrm>
          <a:prstGeom prst="rect">
            <a:avLst/>
          </a:prstGeom>
          <a:noFill/>
        </p:spPr>
        <p:txBody>
          <a:bodyPr wrap="none" rtlCol="0">
            <a:spAutoFit/>
          </a:bodyPr>
          <a:lstStyle/>
          <a:p>
            <a:r>
              <a:rPr lang="en-US" sz="2000" b="1" dirty="0">
                <a:solidFill>
                  <a:srgbClr val="FF0000"/>
                </a:solidFill>
              </a:rPr>
              <a:t>Tr</a:t>
            </a:r>
          </a:p>
        </p:txBody>
      </p:sp>
    </p:spTree>
    <p:extLst>
      <p:ext uri="{BB962C8B-B14F-4D97-AF65-F5344CB8AC3E}">
        <p14:creationId xmlns:p14="http://schemas.microsoft.com/office/powerpoint/2010/main" val="3408977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684637" y="197601"/>
            <a:ext cx="10515600" cy="1325563"/>
          </a:xfrm>
        </p:spPr>
        <p:txBody>
          <a:bodyPr/>
          <a:lstStyle/>
          <a:p>
            <a:r>
              <a:rPr lang="en-US" b="0" dirty="0">
                <a:solidFill>
                  <a:srgbClr val="FFFF00"/>
                </a:solidFill>
                <a:effectLst/>
              </a:rPr>
              <a:t>Loading the Wrist</a:t>
            </a:r>
          </a:p>
        </p:txBody>
      </p:sp>
      <p:sp>
        <p:nvSpPr>
          <p:cNvPr id="357379" name="Rectangle 3"/>
          <p:cNvSpPr>
            <a:spLocks noGrp="1" noChangeArrowheads="1"/>
          </p:cNvSpPr>
          <p:nvPr>
            <p:ph type="body" idx="1"/>
          </p:nvPr>
        </p:nvSpPr>
        <p:spPr>
          <a:xfrm>
            <a:off x="531074" y="1469637"/>
            <a:ext cx="10515600" cy="4351338"/>
          </a:xfrm>
        </p:spPr>
        <p:txBody>
          <a:bodyPr/>
          <a:lstStyle/>
          <a:p>
            <a:pPr marL="0" indent="0">
              <a:lnSpc>
                <a:spcPct val="90000"/>
              </a:lnSpc>
              <a:buNone/>
            </a:pPr>
            <a:r>
              <a:rPr lang="en-US" dirty="0">
                <a:solidFill>
                  <a:srgbClr val="FFFF00"/>
                </a:solidFill>
              </a:rPr>
              <a:t>Load Transmission Altered:</a:t>
            </a:r>
          </a:p>
          <a:p>
            <a:pPr lvl="1">
              <a:lnSpc>
                <a:spcPct val="90000"/>
              </a:lnSpc>
            </a:pPr>
            <a:r>
              <a:rPr lang="en-US" sz="2800" dirty="0">
                <a:solidFill>
                  <a:schemeClr val="bg1"/>
                </a:solidFill>
              </a:rPr>
              <a:t>Change in length of radius (shortens) or ulna (lengthens?)</a:t>
            </a:r>
          </a:p>
          <a:p>
            <a:pPr lvl="1">
              <a:lnSpc>
                <a:spcPct val="90000"/>
              </a:lnSpc>
            </a:pPr>
            <a:r>
              <a:rPr lang="en-US" sz="2800" dirty="0">
                <a:solidFill>
                  <a:schemeClr val="bg1"/>
                </a:solidFill>
              </a:rPr>
              <a:t>With Forearm Rotation (pronation)</a:t>
            </a:r>
          </a:p>
          <a:p>
            <a:pPr marL="0" indent="0">
              <a:lnSpc>
                <a:spcPct val="90000"/>
              </a:lnSpc>
              <a:buNone/>
            </a:pPr>
            <a:r>
              <a:rPr lang="en-US" dirty="0">
                <a:solidFill>
                  <a:srgbClr val="FFFF00"/>
                </a:solidFill>
              </a:rPr>
              <a:t>Consequences of Altered Load:</a:t>
            </a:r>
          </a:p>
          <a:p>
            <a:pPr lvl="1">
              <a:lnSpc>
                <a:spcPct val="90000"/>
              </a:lnSpc>
            </a:pPr>
            <a:r>
              <a:rPr lang="en-US" sz="2800" dirty="0">
                <a:solidFill>
                  <a:schemeClr val="bg1"/>
                </a:solidFill>
              </a:rPr>
              <a:t>Ulnocarpal impingement</a:t>
            </a:r>
          </a:p>
          <a:p>
            <a:pPr lvl="1">
              <a:lnSpc>
                <a:spcPct val="90000"/>
              </a:lnSpc>
            </a:pPr>
            <a:r>
              <a:rPr lang="en-US" sz="2800" dirty="0">
                <a:solidFill>
                  <a:schemeClr val="bg1"/>
                </a:solidFill>
              </a:rPr>
              <a:t>Carpal instability</a:t>
            </a:r>
          </a:p>
          <a:p>
            <a:pPr lvl="1">
              <a:lnSpc>
                <a:spcPct val="90000"/>
              </a:lnSpc>
            </a:pPr>
            <a:r>
              <a:rPr lang="en-US" sz="2800" dirty="0">
                <a:solidFill>
                  <a:schemeClr val="bg1"/>
                </a:solidFill>
              </a:rPr>
              <a:t>Degenerative Changes to TFCC, carpal bones (avascular necrosis) </a:t>
            </a:r>
          </a:p>
          <a:p>
            <a:pPr lvl="1">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1951102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en-US" dirty="0">
                <a:solidFill>
                  <a:srgbClr val="FFFF00"/>
                </a:solidFill>
              </a:rPr>
              <a:t>Articulations of the Wrist </a:t>
            </a:r>
          </a:p>
        </p:txBody>
      </p:sp>
      <p:sp>
        <p:nvSpPr>
          <p:cNvPr id="338947" name="Rectangle 3"/>
          <p:cNvSpPr>
            <a:spLocks noGrp="1" noChangeArrowheads="1"/>
          </p:cNvSpPr>
          <p:nvPr>
            <p:ph type="body" sz="half" idx="1"/>
          </p:nvPr>
        </p:nvSpPr>
        <p:spPr>
          <a:xfrm>
            <a:off x="1981200" y="1600200"/>
            <a:ext cx="4033838" cy="4495800"/>
          </a:xfrm>
        </p:spPr>
        <p:txBody>
          <a:bodyPr/>
          <a:lstStyle/>
          <a:p>
            <a:r>
              <a:rPr lang="en-US" dirty="0">
                <a:solidFill>
                  <a:srgbClr val="00B0F0"/>
                </a:solidFill>
              </a:rPr>
              <a:t>Radiocarpal Joint</a:t>
            </a:r>
          </a:p>
          <a:p>
            <a:r>
              <a:rPr lang="en-US" dirty="0" err="1">
                <a:solidFill>
                  <a:srgbClr val="FFFF00"/>
                </a:solidFill>
              </a:rPr>
              <a:t>Midcarpal</a:t>
            </a:r>
            <a:r>
              <a:rPr lang="en-US" dirty="0">
                <a:solidFill>
                  <a:srgbClr val="FFFF00"/>
                </a:solidFill>
              </a:rPr>
              <a:t> Joint</a:t>
            </a:r>
          </a:p>
          <a:p>
            <a:r>
              <a:rPr lang="en-US" dirty="0">
                <a:solidFill>
                  <a:srgbClr val="FF0000"/>
                </a:solidFill>
              </a:rPr>
              <a:t>Distal or Inferior Radioulnar Joint</a:t>
            </a:r>
          </a:p>
          <a:p>
            <a:pPr>
              <a:buFontTx/>
              <a:buNone/>
            </a:pPr>
            <a:endParaRPr lang="en-US" dirty="0"/>
          </a:p>
        </p:txBody>
      </p:sp>
      <p:pic>
        <p:nvPicPr>
          <p:cNvPr id="338948" name="Picture 4" descr="wristjoints"/>
          <p:cNvPicPr>
            <a:picLocks noGrp="1" noChangeAspect="1" noChangeArrowheads="1"/>
          </p:cNvPicPr>
          <p:nvPr>
            <p:ph sz="half" idx="2"/>
          </p:nvPr>
        </p:nvPicPr>
        <p:blipFill>
          <a:blip r:embed="rId3" cstate="print"/>
          <a:srcRect/>
          <a:stretch>
            <a:fillRect/>
          </a:stretch>
        </p:blipFill>
        <p:spPr>
          <a:xfrm>
            <a:off x="6461918" y="1752600"/>
            <a:ext cx="3687763" cy="5029200"/>
          </a:xfrm>
          <a:noFill/>
          <a:ln>
            <a:solidFill>
              <a:schemeClr val="tx2"/>
            </a:solidFill>
          </a:ln>
        </p:spPr>
      </p:pic>
      <p:sp>
        <p:nvSpPr>
          <p:cNvPr id="338949" name="Line 5"/>
          <p:cNvSpPr>
            <a:spLocks noChangeShapeType="1"/>
          </p:cNvSpPr>
          <p:nvPr/>
        </p:nvSpPr>
        <p:spPr bwMode="auto">
          <a:xfrm>
            <a:off x="4927988" y="1835780"/>
            <a:ext cx="2262990" cy="2385382"/>
          </a:xfrm>
          <a:prstGeom prst="line">
            <a:avLst/>
          </a:prstGeom>
          <a:noFill/>
          <a:ln w="57150">
            <a:solidFill>
              <a:srgbClr val="00B0F0"/>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950" name="Line 6"/>
          <p:cNvSpPr>
            <a:spLocks noChangeShapeType="1"/>
          </p:cNvSpPr>
          <p:nvPr/>
        </p:nvSpPr>
        <p:spPr bwMode="auto">
          <a:xfrm>
            <a:off x="5222479" y="3459162"/>
            <a:ext cx="3581400" cy="1524000"/>
          </a:xfrm>
          <a:prstGeom prst="line">
            <a:avLst/>
          </a:prstGeom>
          <a:noFill/>
          <a:ln w="57150">
            <a:solidFill>
              <a:srgbClr val="FF0000"/>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951" name="Line 7"/>
          <p:cNvSpPr>
            <a:spLocks noChangeShapeType="1"/>
          </p:cNvSpPr>
          <p:nvPr/>
        </p:nvSpPr>
        <p:spPr bwMode="auto">
          <a:xfrm>
            <a:off x="4876800" y="2514600"/>
            <a:ext cx="3276600" cy="1524000"/>
          </a:xfrm>
          <a:prstGeom prst="line">
            <a:avLst/>
          </a:prstGeom>
          <a:noFill/>
          <a:ln w="57150">
            <a:solidFill>
              <a:srgbClr val="FFFF00"/>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953" name="Text Box 9"/>
          <p:cNvSpPr txBox="1">
            <a:spLocks noChangeArrowheads="1"/>
          </p:cNvSpPr>
          <p:nvPr/>
        </p:nvSpPr>
        <p:spPr bwMode="auto">
          <a:xfrm>
            <a:off x="442822" y="3908613"/>
            <a:ext cx="5927841" cy="181588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Note separate joint capsules for 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PCR interposed or intercalated between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DCR and distal radius</a:t>
            </a:r>
          </a:p>
        </p:txBody>
      </p:sp>
    </p:spTree>
    <p:extLst>
      <p:ext uri="{BB962C8B-B14F-4D97-AF65-F5344CB8AC3E}">
        <p14:creationId xmlns:p14="http://schemas.microsoft.com/office/powerpoint/2010/main" val="2985244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52379" y="84961"/>
            <a:ext cx="10058400" cy="1431925"/>
          </a:xfrm>
        </p:spPr>
        <p:txBody>
          <a:bodyPr/>
          <a:lstStyle/>
          <a:p>
            <a:r>
              <a:rPr lang="en-US" altLang="en-US" dirty="0">
                <a:solidFill>
                  <a:srgbClr val="00B050"/>
                </a:solidFill>
              </a:rPr>
              <a:t>Elbow Complex: 3 Articulations</a:t>
            </a:r>
          </a:p>
        </p:txBody>
      </p:sp>
      <p:sp>
        <p:nvSpPr>
          <p:cNvPr id="135171" name="Rectangle 3"/>
          <p:cNvSpPr>
            <a:spLocks noGrp="1" noChangeArrowheads="1"/>
          </p:cNvSpPr>
          <p:nvPr>
            <p:ph type="body" sz="half" idx="1"/>
          </p:nvPr>
        </p:nvSpPr>
        <p:spPr>
          <a:xfrm>
            <a:off x="1981200" y="1600200"/>
            <a:ext cx="4033838" cy="4495800"/>
          </a:xfrm>
        </p:spPr>
        <p:txBody>
          <a:bodyPr/>
          <a:lstStyle/>
          <a:p>
            <a:r>
              <a:rPr lang="en-US" altLang="en-US" dirty="0" err="1"/>
              <a:t>Ulnohumeral</a:t>
            </a:r>
            <a:r>
              <a:rPr lang="en-US" altLang="en-US" dirty="0"/>
              <a:t> </a:t>
            </a:r>
          </a:p>
          <a:p>
            <a:r>
              <a:rPr lang="en-US" altLang="en-US" dirty="0" err="1"/>
              <a:t>Radiohumeral</a:t>
            </a:r>
            <a:r>
              <a:rPr lang="en-US" altLang="en-US" dirty="0"/>
              <a:t> </a:t>
            </a:r>
          </a:p>
          <a:p>
            <a:r>
              <a:rPr lang="en-US" altLang="en-US" dirty="0"/>
              <a:t>Superior or Proximal Radioulnar Joint</a:t>
            </a:r>
          </a:p>
          <a:p>
            <a:pPr marL="0" indent="0">
              <a:buNone/>
            </a:pPr>
            <a:r>
              <a:rPr lang="en-US" altLang="en-US" dirty="0"/>
              <a:t>	(PRUJ)</a:t>
            </a:r>
          </a:p>
        </p:txBody>
      </p:sp>
      <p:pic>
        <p:nvPicPr>
          <p:cNvPr id="135172"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903914" y="1371600"/>
            <a:ext cx="4579937" cy="5105400"/>
          </a:xfrm>
        </p:spPr>
      </p:pic>
      <p:sp>
        <p:nvSpPr>
          <p:cNvPr id="135173" name="Line 5"/>
          <p:cNvSpPr>
            <a:spLocks noChangeShapeType="1"/>
          </p:cNvSpPr>
          <p:nvPr/>
        </p:nvSpPr>
        <p:spPr bwMode="auto">
          <a:xfrm>
            <a:off x="4283076" y="1867664"/>
            <a:ext cx="3717924" cy="2018536"/>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5174" name="Line 6"/>
          <p:cNvSpPr>
            <a:spLocks noChangeShapeType="1"/>
          </p:cNvSpPr>
          <p:nvPr/>
        </p:nvSpPr>
        <p:spPr bwMode="auto">
          <a:xfrm>
            <a:off x="4283076" y="2362200"/>
            <a:ext cx="4479924" cy="1600200"/>
          </a:xfrm>
          <a:prstGeom prst="line">
            <a:avLst/>
          </a:prstGeom>
          <a:noFill/>
          <a:ln w="38100">
            <a:solidFill>
              <a:srgbClr val="00B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5175" name="Line 7"/>
          <p:cNvSpPr>
            <a:spLocks noChangeShapeType="1"/>
          </p:cNvSpPr>
          <p:nvPr/>
        </p:nvSpPr>
        <p:spPr bwMode="auto">
          <a:xfrm>
            <a:off x="4757739" y="3309938"/>
            <a:ext cx="3624262" cy="1109662"/>
          </a:xfrm>
          <a:prstGeom prst="line">
            <a:avLst/>
          </a:prstGeom>
          <a:noFill/>
          <a:ln w="38100">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5176" name="Text Box 8"/>
          <p:cNvSpPr txBox="1">
            <a:spLocks noChangeArrowheads="1"/>
          </p:cNvSpPr>
          <p:nvPr/>
        </p:nvSpPr>
        <p:spPr bwMode="auto">
          <a:xfrm>
            <a:off x="8061325" y="2463800"/>
            <a:ext cx="3706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H</a:t>
            </a:r>
          </a:p>
        </p:txBody>
      </p:sp>
      <p:sp>
        <p:nvSpPr>
          <p:cNvPr id="135177" name="Text Box 9"/>
          <p:cNvSpPr txBox="1">
            <a:spLocks noChangeArrowheads="1"/>
          </p:cNvSpPr>
          <p:nvPr/>
        </p:nvSpPr>
        <p:spPr bwMode="auto">
          <a:xfrm>
            <a:off x="8458200" y="4597400"/>
            <a:ext cx="3706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R</a:t>
            </a:r>
          </a:p>
        </p:txBody>
      </p:sp>
      <p:sp>
        <p:nvSpPr>
          <p:cNvPr id="135178" name="Text Box 10"/>
          <p:cNvSpPr txBox="1">
            <a:spLocks noChangeArrowheads="1"/>
          </p:cNvSpPr>
          <p:nvPr/>
        </p:nvSpPr>
        <p:spPr bwMode="auto">
          <a:xfrm>
            <a:off x="7985126" y="4521201"/>
            <a:ext cx="377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rPr>
              <a:t>U</a:t>
            </a:r>
          </a:p>
        </p:txBody>
      </p:sp>
      <p:sp>
        <p:nvSpPr>
          <p:cNvPr id="135179" name="Text Box 11"/>
          <p:cNvSpPr txBox="1">
            <a:spLocks noChangeArrowheads="1"/>
          </p:cNvSpPr>
          <p:nvPr/>
        </p:nvSpPr>
        <p:spPr bwMode="auto">
          <a:xfrm>
            <a:off x="8534400" y="330993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C</a:t>
            </a:r>
          </a:p>
        </p:txBody>
      </p:sp>
      <p:sp>
        <p:nvSpPr>
          <p:cNvPr id="135180" name="Text Box 12"/>
          <p:cNvSpPr txBox="1">
            <a:spLocks noChangeArrowheads="1"/>
          </p:cNvSpPr>
          <p:nvPr/>
        </p:nvSpPr>
        <p:spPr bwMode="auto">
          <a:xfrm>
            <a:off x="7908925" y="3325813"/>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T</a:t>
            </a:r>
          </a:p>
        </p:txBody>
      </p:sp>
      <p:sp>
        <p:nvSpPr>
          <p:cNvPr id="135181" name="Text Box 13"/>
          <p:cNvSpPr txBox="1">
            <a:spLocks noChangeArrowheads="1"/>
          </p:cNvSpPr>
          <p:nvPr/>
        </p:nvSpPr>
        <p:spPr bwMode="auto">
          <a:xfrm>
            <a:off x="8518526" y="4038600"/>
            <a:ext cx="461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RH</a:t>
            </a:r>
          </a:p>
        </p:txBody>
      </p:sp>
      <p:sp>
        <p:nvSpPr>
          <p:cNvPr id="135182" name="Text Box 14"/>
          <p:cNvSpPr txBox="1">
            <a:spLocks noChangeArrowheads="1"/>
          </p:cNvSpPr>
          <p:nvPr/>
        </p:nvSpPr>
        <p:spPr bwMode="auto">
          <a:xfrm>
            <a:off x="8201026" y="3943628"/>
            <a:ext cx="323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solidFill>
                  <a:srgbClr val="FF0000"/>
                </a:solidFill>
              </a:rPr>
              <a:t>O</a:t>
            </a:r>
          </a:p>
        </p:txBody>
      </p:sp>
    </p:spTree>
    <p:extLst>
      <p:ext uri="{BB962C8B-B14F-4D97-AF65-F5344CB8AC3E}">
        <p14:creationId xmlns:p14="http://schemas.microsoft.com/office/powerpoint/2010/main" val="38786145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wikifoundry.com/image/1/Ock-7CEWqjzPGX-VzBMIZg60175/GW520H6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0845" y="1463266"/>
            <a:ext cx="4220747" cy="52840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Joints of the Wrist Region</a:t>
            </a:r>
          </a:p>
        </p:txBody>
      </p:sp>
      <p:sp>
        <p:nvSpPr>
          <p:cNvPr id="3" name="TextBox 2"/>
          <p:cNvSpPr txBox="1"/>
          <p:nvPr/>
        </p:nvSpPr>
        <p:spPr>
          <a:xfrm>
            <a:off x="-298746" y="1577280"/>
            <a:ext cx="6307660" cy="4401205"/>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Radiocarpal Joint = Wrist Joint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Type of Joint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Diarthrosis, condyloid, synovial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Articulating Surfaces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Distal radius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Scaphoid, lunate, triquetrum</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Movements/Function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Flexion, extension, radial and ulnar deviation</a:t>
            </a:r>
            <a:endPar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Considerations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Ulna is not part of this joint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Stabilized by palmar/dorsal radiocarpal and collateral ligaments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Arrow Connector 5"/>
          <p:cNvCxnSpPr/>
          <p:nvPr/>
        </p:nvCxnSpPr>
        <p:spPr>
          <a:xfrm flipH="1">
            <a:off x="8996045" y="1946612"/>
            <a:ext cx="946241" cy="2514515"/>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346039" y="1577280"/>
            <a:ext cx="1786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Radiocarpal Joint</a:t>
            </a:r>
          </a:p>
        </p:txBody>
      </p:sp>
    </p:spTree>
    <p:extLst>
      <p:ext uri="{BB962C8B-B14F-4D97-AF65-F5344CB8AC3E}">
        <p14:creationId xmlns:p14="http://schemas.microsoft.com/office/powerpoint/2010/main" val="3358019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Joints of the Wrist Region</a:t>
            </a:r>
          </a:p>
        </p:txBody>
      </p:sp>
      <p:sp>
        <p:nvSpPr>
          <p:cNvPr id="3" name="TextBox 2"/>
          <p:cNvSpPr txBox="1"/>
          <p:nvPr/>
        </p:nvSpPr>
        <p:spPr>
          <a:xfrm>
            <a:off x="-159820" y="1467604"/>
            <a:ext cx="5704277" cy="4914166"/>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927100" marR="0" lvl="1"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Midcarpal</a:t>
            </a:r>
            <a:r>
              <a:rPr kumimoji="0" lang="en-US" sz="2400" b="1" i="0" u="none" strike="noStrike" kern="1200" cap="none" spc="0" normalizeH="0" baseline="0" noProof="0" dirty="0">
                <a:ln>
                  <a:noFill/>
                </a:ln>
                <a:solidFill>
                  <a:prstClr val="black"/>
                </a:solidFill>
                <a:effectLst/>
                <a:uLnTx/>
                <a:uFillTx/>
                <a:latin typeface="Calibri"/>
                <a:ea typeface="+mn-ea"/>
                <a:cs typeface="+mn-cs"/>
              </a:rPr>
              <a:t> Joint</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Plane, synovial </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Between proximal and distal rows of carpals</a:t>
            </a:r>
          </a:p>
          <a:p>
            <a:pPr marL="927100" marR="0" lvl="1"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Carpometacarpal Joints 2-5</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Plane, synovial</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Between distal carpals and base of metacarpals</a:t>
            </a:r>
          </a:p>
          <a:p>
            <a:pPr marL="927100" marR="0" lvl="1"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Intermetacarpal</a:t>
            </a:r>
            <a:r>
              <a:rPr kumimoji="0" lang="en-US" sz="2400" b="1" i="0" u="none" strike="noStrike" kern="1200" cap="none" spc="0" normalizeH="0" baseline="0" noProof="0" dirty="0">
                <a:ln>
                  <a:noFill/>
                </a:ln>
                <a:solidFill>
                  <a:prstClr val="black"/>
                </a:solidFill>
                <a:effectLst/>
                <a:uLnTx/>
                <a:uFillTx/>
                <a:latin typeface="Calibri"/>
                <a:ea typeface="+mn-ea"/>
                <a:cs typeface="+mn-cs"/>
              </a:rPr>
              <a:t> Joints</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Plane, synovial</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Between  bases of the metacarpals</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5133521" y="2095911"/>
            <a:ext cx="6743700" cy="4057650"/>
          </a:xfrm>
          <a:prstGeom prst="rect">
            <a:avLst/>
          </a:prstGeom>
        </p:spPr>
      </p:pic>
      <p:sp>
        <p:nvSpPr>
          <p:cNvPr id="8" name="Rectangle 7"/>
          <p:cNvSpPr/>
          <p:nvPr/>
        </p:nvSpPr>
        <p:spPr>
          <a:xfrm>
            <a:off x="5801192" y="3308805"/>
            <a:ext cx="1223722" cy="26171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5982621" y="3577773"/>
            <a:ext cx="1223722" cy="26171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563192" y="4327960"/>
            <a:ext cx="1223722" cy="26171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4013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239652" y="125642"/>
            <a:ext cx="10972800" cy="859226"/>
          </a:xfrm>
        </p:spPr>
        <p:txBody>
          <a:bodyPr/>
          <a:lstStyle/>
          <a:p>
            <a:r>
              <a:rPr lang="en-US" dirty="0">
                <a:solidFill>
                  <a:srgbClr val="FFFF00"/>
                </a:solidFill>
              </a:rPr>
              <a:t>Wrist Motion</a:t>
            </a:r>
          </a:p>
        </p:txBody>
      </p:sp>
      <p:sp>
        <p:nvSpPr>
          <p:cNvPr id="339971" name="Rectangle 3"/>
          <p:cNvSpPr>
            <a:spLocks noGrp="1" noChangeArrowheads="1"/>
          </p:cNvSpPr>
          <p:nvPr>
            <p:ph type="body" sz="half" idx="1"/>
          </p:nvPr>
        </p:nvSpPr>
        <p:spPr>
          <a:xfrm>
            <a:off x="476976" y="984868"/>
            <a:ext cx="5410200" cy="4707811"/>
          </a:xfrm>
        </p:spPr>
        <p:txBody>
          <a:bodyPr>
            <a:normAutofit lnSpcReduction="10000"/>
          </a:bodyPr>
          <a:lstStyle/>
          <a:p>
            <a:r>
              <a:rPr lang="en-US" dirty="0">
                <a:solidFill>
                  <a:schemeClr val="bg1"/>
                </a:solidFill>
              </a:rPr>
              <a:t>Forearm Rotation</a:t>
            </a:r>
          </a:p>
          <a:p>
            <a:pPr lvl="1"/>
            <a:r>
              <a:rPr lang="en-US" sz="2800" dirty="0">
                <a:solidFill>
                  <a:srgbClr val="FFFF00"/>
                </a:solidFill>
              </a:rPr>
              <a:t>supination/pronation</a:t>
            </a:r>
          </a:p>
          <a:p>
            <a:pPr lvl="1"/>
            <a:r>
              <a:rPr lang="en-US" sz="2800" dirty="0">
                <a:solidFill>
                  <a:srgbClr val="FFFF00"/>
                </a:solidFill>
              </a:rPr>
              <a:t>PRUJ, DRUJ, IOM</a:t>
            </a:r>
          </a:p>
          <a:p>
            <a:r>
              <a:rPr lang="en-US" dirty="0">
                <a:solidFill>
                  <a:schemeClr val="bg1"/>
                </a:solidFill>
              </a:rPr>
              <a:t>Flexion </a:t>
            </a:r>
          </a:p>
          <a:p>
            <a:r>
              <a:rPr lang="en-US" dirty="0">
                <a:solidFill>
                  <a:schemeClr val="bg1"/>
                </a:solidFill>
              </a:rPr>
              <a:t>Extension</a:t>
            </a:r>
          </a:p>
          <a:p>
            <a:r>
              <a:rPr lang="en-US" dirty="0">
                <a:solidFill>
                  <a:schemeClr val="bg1"/>
                </a:solidFill>
              </a:rPr>
              <a:t>Radial Deviation</a:t>
            </a:r>
          </a:p>
          <a:p>
            <a:r>
              <a:rPr lang="en-US" dirty="0">
                <a:solidFill>
                  <a:schemeClr val="bg1"/>
                </a:solidFill>
              </a:rPr>
              <a:t>Ulnar Deviation</a:t>
            </a:r>
          </a:p>
          <a:p>
            <a:r>
              <a:rPr lang="en-US" dirty="0">
                <a:solidFill>
                  <a:schemeClr val="bg1"/>
                </a:solidFill>
              </a:rPr>
              <a:t>Ruby, 1988</a:t>
            </a:r>
          </a:p>
          <a:p>
            <a:pPr lvl="1"/>
            <a:r>
              <a:rPr lang="en-US" sz="2800" dirty="0">
                <a:solidFill>
                  <a:srgbClr val="FFFF00"/>
                </a:solidFill>
              </a:rPr>
              <a:t>Passive supination of carpus; can’t measure</a:t>
            </a:r>
          </a:p>
        </p:txBody>
      </p:sp>
      <p:pic>
        <p:nvPicPr>
          <p:cNvPr id="339972" name="Picture 4" descr="dowelwristext"/>
          <p:cNvPicPr>
            <a:picLocks noGrp="1" noChangeAspect="1" noChangeArrowheads="1"/>
          </p:cNvPicPr>
          <p:nvPr>
            <p:ph sz="half" idx="2"/>
          </p:nvPr>
        </p:nvPicPr>
        <p:blipFill>
          <a:blip r:embed="rId3" cstate="print"/>
          <a:srcRect/>
          <a:stretch>
            <a:fillRect/>
          </a:stretch>
        </p:blipFill>
        <p:spPr>
          <a:xfrm>
            <a:off x="6039576" y="555255"/>
            <a:ext cx="5410200" cy="3630612"/>
          </a:xfrm>
          <a:noFill/>
          <a:ln/>
        </p:spPr>
      </p:pic>
    </p:spTree>
    <p:extLst>
      <p:ext uri="{BB962C8B-B14F-4D97-AF65-F5344CB8AC3E}">
        <p14:creationId xmlns:p14="http://schemas.microsoft.com/office/powerpoint/2010/main" val="374443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4"/>
          <p:cNvSpPr>
            <a:spLocks noGrp="1"/>
          </p:cNvSpPr>
          <p:nvPr>
            <p:ph sz="half" idx="1"/>
          </p:nvPr>
        </p:nvSpPr>
        <p:spPr>
          <a:xfrm>
            <a:off x="354767" y="685278"/>
            <a:ext cx="5950780" cy="5029201"/>
          </a:xfrm>
        </p:spPr>
        <p:txBody>
          <a:bodyPr/>
          <a:lstStyle/>
          <a:p>
            <a:pPr marL="0" indent="0">
              <a:buNone/>
            </a:pPr>
            <a:r>
              <a:rPr lang="en-US" i="1" dirty="0">
                <a:solidFill>
                  <a:schemeClr val="bg1"/>
                </a:solidFill>
              </a:rPr>
              <a:t>The overall motion in the wrist is the sum of the carpal bones moving on each other, influenced by their articulations, ligamentous attachments, and indirect actions of adjacent tendons</a:t>
            </a:r>
            <a:r>
              <a:rPr lang="en-US" sz="3200" i="1" dirty="0">
                <a:solidFill>
                  <a:schemeClr val="bg1"/>
                </a:solidFill>
              </a:rPr>
              <a:t>.</a:t>
            </a:r>
            <a:endParaRPr lang="en-US" sz="3200" b="1" i="1" dirty="0">
              <a:solidFill>
                <a:schemeClr val="bg1"/>
              </a:solidFill>
            </a:endParaRPr>
          </a:p>
        </p:txBody>
      </p:sp>
      <p:grpSp>
        <p:nvGrpSpPr>
          <p:cNvPr id="2" name="Group 1">
            <a:extLst>
              <a:ext uri="{FF2B5EF4-FFF2-40B4-BE49-F238E27FC236}">
                <a16:creationId xmlns:a16="http://schemas.microsoft.com/office/drawing/2014/main" id="{05259AB7-73F1-4F99-80E8-661A9B545914}"/>
              </a:ext>
            </a:extLst>
          </p:cNvPr>
          <p:cNvGrpSpPr/>
          <p:nvPr/>
        </p:nvGrpSpPr>
        <p:grpSpPr>
          <a:xfrm>
            <a:off x="6886411" y="685278"/>
            <a:ext cx="3362779" cy="5029201"/>
            <a:chOff x="6886411" y="685278"/>
            <a:chExt cx="3362779" cy="5029201"/>
          </a:xfrm>
        </p:grpSpPr>
        <p:pic>
          <p:nvPicPr>
            <p:cNvPr id="6" name="Picture 2" descr="http://img.medscape.com/pi/emed/ckb/orthopedic_surgery/1230552-1240789-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6411" y="685278"/>
              <a:ext cx="3362779" cy="502920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7318123" y="1385068"/>
              <a:ext cx="2776764" cy="1524000"/>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TextBox 7"/>
            <p:cNvSpPr txBox="1"/>
            <p:nvPr/>
          </p:nvSpPr>
          <p:spPr>
            <a:xfrm>
              <a:off x="7538647" y="3805013"/>
              <a:ext cx="5667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LT</a:t>
              </a:r>
            </a:p>
          </p:txBody>
        </p:sp>
        <p:sp>
          <p:nvSpPr>
            <p:cNvPr id="9" name="TextBox 8"/>
            <p:cNvSpPr txBox="1"/>
            <p:nvPr/>
          </p:nvSpPr>
          <p:spPr>
            <a:xfrm>
              <a:off x="7868259" y="2228328"/>
              <a:ext cx="3561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S</a:t>
              </a:r>
            </a:p>
          </p:txBody>
        </p:sp>
        <p:sp>
          <p:nvSpPr>
            <p:cNvPr id="10" name="TextBox 9"/>
            <p:cNvSpPr txBox="1"/>
            <p:nvPr/>
          </p:nvSpPr>
          <p:spPr>
            <a:xfrm>
              <a:off x="8607225" y="2354385"/>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L</a:t>
              </a:r>
            </a:p>
          </p:txBody>
        </p:sp>
        <p:sp>
          <p:nvSpPr>
            <p:cNvPr id="11" name="TextBox 10"/>
            <p:cNvSpPr txBox="1"/>
            <p:nvPr/>
          </p:nvSpPr>
          <p:spPr>
            <a:xfrm>
              <a:off x="9428972" y="2209278"/>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a:t>
              </a:r>
            </a:p>
          </p:txBody>
        </p:sp>
        <p:sp>
          <p:nvSpPr>
            <p:cNvPr id="12" name="TextBox 11"/>
            <p:cNvSpPr txBox="1"/>
            <p:nvPr/>
          </p:nvSpPr>
          <p:spPr>
            <a:xfrm>
              <a:off x="8502763" y="1523478"/>
              <a:ext cx="3209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grpSp>
    </p:spTree>
    <p:extLst>
      <p:ext uri="{BB962C8B-B14F-4D97-AF65-F5344CB8AC3E}">
        <p14:creationId xmlns:p14="http://schemas.microsoft.com/office/powerpoint/2010/main" val="1814363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1981200" y="-76200"/>
            <a:ext cx="8229600" cy="762000"/>
          </a:xfrm>
        </p:spPr>
        <p:txBody>
          <a:bodyPr/>
          <a:lstStyle/>
          <a:p>
            <a:r>
              <a:rPr lang="en-US" sz="4000" dirty="0">
                <a:solidFill>
                  <a:srgbClr val="FFFF00"/>
                </a:solidFill>
              </a:rPr>
              <a:t>Location of Movement:</a:t>
            </a:r>
            <a:r>
              <a:rPr lang="en-US" dirty="0">
                <a:solidFill>
                  <a:srgbClr val="FFFF00"/>
                </a:solidFill>
              </a:rPr>
              <a:t> </a:t>
            </a:r>
            <a:r>
              <a:rPr lang="en-US" sz="3600" dirty="0">
                <a:solidFill>
                  <a:srgbClr val="FFFF00"/>
                </a:solidFill>
              </a:rPr>
              <a:t>RC vs.MC</a:t>
            </a:r>
          </a:p>
        </p:txBody>
      </p:sp>
      <p:graphicFrame>
        <p:nvGraphicFramePr>
          <p:cNvPr id="341027" name="Group 35"/>
          <p:cNvGraphicFramePr>
            <a:graphicFrameLocks noGrp="1"/>
          </p:cNvGraphicFramePr>
          <p:nvPr>
            <p:ph type="tbl" idx="1"/>
          </p:nvPr>
        </p:nvGraphicFramePr>
        <p:xfrm>
          <a:off x="1981200" y="609600"/>
          <a:ext cx="8229600" cy="4114800"/>
        </p:xfrm>
        <a:graphic>
          <a:graphicData uri="http://schemas.openxmlformats.org/drawingml/2006/table">
            <a:tbl>
              <a:tblPr/>
              <a:tblGrid>
                <a:gridCol w="1646238">
                  <a:extLst>
                    <a:ext uri="{9D8B030D-6E8A-4147-A177-3AD203B41FA5}">
                      <a16:colId xmlns:a16="http://schemas.microsoft.com/office/drawing/2014/main" val="20000"/>
                    </a:ext>
                  </a:extLst>
                </a:gridCol>
                <a:gridCol w="1644650">
                  <a:extLst>
                    <a:ext uri="{9D8B030D-6E8A-4147-A177-3AD203B41FA5}">
                      <a16:colId xmlns:a16="http://schemas.microsoft.com/office/drawing/2014/main" val="20001"/>
                    </a:ext>
                  </a:extLst>
                </a:gridCol>
                <a:gridCol w="1647825">
                  <a:extLst>
                    <a:ext uri="{9D8B030D-6E8A-4147-A177-3AD203B41FA5}">
                      <a16:colId xmlns:a16="http://schemas.microsoft.com/office/drawing/2014/main" val="20002"/>
                    </a:ext>
                  </a:extLst>
                </a:gridCol>
                <a:gridCol w="1644650">
                  <a:extLst>
                    <a:ext uri="{9D8B030D-6E8A-4147-A177-3AD203B41FA5}">
                      <a16:colId xmlns:a16="http://schemas.microsoft.com/office/drawing/2014/main" val="20003"/>
                    </a:ext>
                  </a:extLst>
                </a:gridCol>
                <a:gridCol w="1646237">
                  <a:extLst>
                    <a:ext uri="{9D8B030D-6E8A-4147-A177-3AD203B41FA5}">
                      <a16:colId xmlns:a16="http://schemas.microsoft.com/office/drawing/2014/main" val="20004"/>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Garamond" pitchFamily="18" charset="0"/>
                        </a:rPr>
                        <a:t>Author</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Garamond" pitchFamily="18" charset="0"/>
                        </a:rPr>
                        <a:t>Flexion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Garamond" pitchFamily="18" charset="0"/>
                        </a:rPr>
                        <a:t>Extension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Garamond" pitchFamily="18" charset="0"/>
                        </a:rPr>
                        <a:t>Radial Deviation</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Garamond" pitchFamily="18" charset="0"/>
                        </a:rPr>
                        <a:t>Ulnar Deviation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chemeClr val="bg1"/>
                          </a:solidFill>
                          <a:effectLst/>
                          <a:latin typeface="Garamond" pitchFamily="18" charset="0"/>
                        </a:rPr>
                        <a:t>Kapandji</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0" i="0" u="none" strike="noStrike" cap="none" normalizeH="0" baseline="0">
                          <a:ln>
                            <a:noFill/>
                          </a:ln>
                          <a:solidFill>
                            <a:schemeClr val="bg1"/>
                          </a:solidFill>
                          <a:effectLst>
                            <a:outerShdw blurRad="38100" dist="38100" dir="2700000" algn="tl">
                              <a:srgbClr val="000000"/>
                            </a:outerShdw>
                          </a:effectLst>
                          <a:latin typeface="Garamond" pitchFamily="18" charset="0"/>
                        </a:rPr>
                        <a:t>RC&gt;MC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0" i="0" u="none" strike="noStrike" cap="none" normalizeH="0" baseline="0">
                          <a:ln>
                            <a:noFill/>
                          </a:ln>
                          <a:solidFill>
                            <a:schemeClr val="bg1"/>
                          </a:solidFill>
                          <a:effectLst>
                            <a:outerShdw blurRad="38100" dist="38100" dir="2700000" algn="tl">
                              <a:srgbClr val="000000"/>
                            </a:outerShdw>
                          </a:effectLst>
                          <a:latin typeface="Garamond" pitchFamily="18" charset="0"/>
                        </a:rPr>
                        <a:t>MC&gt;RC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0" i="0" u="none" strike="noStrike" cap="none" normalizeH="0" baseline="0" dirty="0">
                          <a:ln>
                            <a:noFill/>
                          </a:ln>
                          <a:solidFill>
                            <a:schemeClr val="bg1"/>
                          </a:solidFill>
                          <a:effectLst>
                            <a:outerShdw blurRad="38100" dist="38100" dir="2700000" algn="tl">
                              <a:srgbClr val="000000"/>
                            </a:outerShdw>
                          </a:effectLst>
                          <a:latin typeface="Garamond" pitchFamily="18" charset="0"/>
                        </a:rPr>
                        <a:t>RC=MC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0" i="0" u="none" strike="noStrike" cap="none" normalizeH="0" baseline="0">
                          <a:ln>
                            <a:noFill/>
                          </a:ln>
                          <a:solidFill>
                            <a:schemeClr val="bg1"/>
                          </a:solidFill>
                          <a:effectLst>
                            <a:outerShdw blurRad="38100" dist="38100" dir="2700000" algn="tl">
                              <a:srgbClr val="000000"/>
                            </a:outerShdw>
                          </a:effectLst>
                          <a:latin typeface="Garamond" pitchFamily="18" charset="0"/>
                        </a:rPr>
                        <a:t>RC=MC</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1" i="0" u="none" strike="noStrike" cap="none" normalizeH="0" baseline="0">
                          <a:ln>
                            <a:noFill/>
                          </a:ln>
                          <a:solidFill>
                            <a:schemeClr val="bg1"/>
                          </a:solidFill>
                          <a:effectLst/>
                          <a:latin typeface="Garamond" pitchFamily="18" charset="0"/>
                        </a:rPr>
                        <a:t>Ruby</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0" i="0" u="none" strike="noStrike" cap="none" normalizeH="0" baseline="0">
                          <a:ln>
                            <a:noFill/>
                          </a:ln>
                          <a:solidFill>
                            <a:schemeClr val="bg1"/>
                          </a:solidFill>
                          <a:effectLst>
                            <a:outerShdw blurRad="38100" dist="38100" dir="2700000" algn="tl">
                              <a:srgbClr val="000000"/>
                            </a:outerShdw>
                          </a:effectLst>
                          <a:latin typeface="Garamond" pitchFamily="18" charset="0"/>
                        </a:rPr>
                        <a:t>MC=RC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0" i="0" u="none" strike="noStrike" cap="none" normalizeH="0" baseline="0">
                          <a:ln>
                            <a:noFill/>
                          </a:ln>
                          <a:solidFill>
                            <a:schemeClr val="bg1"/>
                          </a:solidFill>
                          <a:effectLst>
                            <a:outerShdw blurRad="38100" dist="38100" dir="2700000" algn="tl">
                              <a:srgbClr val="000000"/>
                            </a:outerShdw>
                          </a:effectLst>
                          <a:latin typeface="Garamond" pitchFamily="18" charset="0"/>
                        </a:rPr>
                        <a:t>MC=RC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0" i="0" u="none" strike="noStrike" cap="none" normalizeH="0" baseline="0" dirty="0">
                          <a:ln>
                            <a:noFill/>
                          </a:ln>
                          <a:solidFill>
                            <a:schemeClr val="bg1"/>
                          </a:solidFill>
                          <a:effectLst>
                            <a:outerShdw blurRad="38100" dist="38100" dir="2700000" algn="tl">
                              <a:srgbClr val="000000"/>
                            </a:outerShdw>
                          </a:effectLst>
                          <a:latin typeface="Garamond" pitchFamily="18" charset="0"/>
                        </a:rPr>
                        <a:t>MC&gt;RC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0" i="0" u="none" strike="noStrike" cap="none" normalizeH="0" baseline="0" dirty="0">
                          <a:ln>
                            <a:noFill/>
                          </a:ln>
                          <a:solidFill>
                            <a:schemeClr val="bg1"/>
                          </a:solidFill>
                          <a:effectLst>
                            <a:outerShdw blurRad="38100" dist="38100" dir="2700000" algn="tl">
                              <a:srgbClr val="000000"/>
                            </a:outerShdw>
                          </a:effectLst>
                          <a:latin typeface="Garamond" pitchFamily="18" charset="0"/>
                        </a:rPr>
                        <a:t>MC&gt;RC</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chemeClr val="bg1"/>
                          </a:solidFill>
                          <a:effectLst/>
                          <a:latin typeface="Garamond" pitchFamily="18" charset="0"/>
                        </a:rPr>
                        <a:t>Saraffian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0" i="0" u="none" strike="noStrike" cap="none" normalizeH="0" baseline="0">
                          <a:ln>
                            <a:noFill/>
                          </a:ln>
                          <a:solidFill>
                            <a:schemeClr val="bg1"/>
                          </a:solidFill>
                          <a:effectLst>
                            <a:outerShdw blurRad="38100" dist="38100" dir="2700000" algn="tl">
                              <a:srgbClr val="000000"/>
                            </a:outerShdw>
                          </a:effectLst>
                          <a:latin typeface="Garamond" pitchFamily="18" charset="0"/>
                        </a:rPr>
                        <a:t>MC&gt;RC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800" b="0" i="0" u="none" strike="noStrike" cap="none" normalizeH="0" baseline="0">
                          <a:ln>
                            <a:noFill/>
                          </a:ln>
                          <a:solidFill>
                            <a:schemeClr val="bg1"/>
                          </a:solidFill>
                          <a:effectLst>
                            <a:outerShdw blurRad="38100" dist="38100" dir="2700000" algn="tl">
                              <a:srgbClr val="000000"/>
                            </a:outerShdw>
                          </a:effectLst>
                          <a:latin typeface="Garamond" pitchFamily="18" charset="0"/>
                        </a:rPr>
                        <a:t>RC&gt;MC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800" b="0" i="0" u="none" strike="noStrike" cap="none" normalizeH="0" baseline="0">
                        <a:ln>
                          <a:noFill/>
                        </a:ln>
                        <a:solidFill>
                          <a:schemeClr val="bg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800" b="0" i="0" u="none" strike="noStrike" cap="none" normalizeH="0" baseline="0" dirty="0">
                        <a:ln>
                          <a:noFill/>
                        </a:ln>
                        <a:solidFill>
                          <a:schemeClr val="bg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41028" name="Text Box 36"/>
          <p:cNvSpPr txBox="1">
            <a:spLocks noChangeArrowheads="1"/>
          </p:cNvSpPr>
          <p:nvPr/>
        </p:nvSpPr>
        <p:spPr bwMode="auto">
          <a:xfrm>
            <a:off x="2133601" y="4800600"/>
            <a:ext cx="8016875" cy="1569660"/>
          </a:xfrm>
          <a:prstGeom prst="rect">
            <a:avLst/>
          </a:prstGeom>
          <a:noFill/>
          <a:ln w="9525">
            <a:noFill/>
            <a:miter lim="800000"/>
            <a:headEnd/>
            <a:tailEnd/>
          </a:ln>
          <a:effectLst/>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Wrist motion occurs at both MC and RC joints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About 50/50 split between MC and RC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Clinical significance if partial wrist fusion indicated; patient  has potential to recover about 50% of motion</a:t>
            </a:r>
          </a:p>
        </p:txBody>
      </p:sp>
    </p:spTree>
    <p:extLst>
      <p:ext uri="{BB962C8B-B14F-4D97-AF65-F5344CB8AC3E}">
        <p14:creationId xmlns:p14="http://schemas.microsoft.com/office/powerpoint/2010/main" val="3555053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dirty="0">
                <a:solidFill>
                  <a:srgbClr val="FFFF00"/>
                </a:solidFill>
              </a:rPr>
              <a:t>Ligaments of the Wrist</a:t>
            </a:r>
          </a:p>
        </p:txBody>
      </p:sp>
      <p:sp>
        <p:nvSpPr>
          <p:cNvPr id="348163" name="Rectangle 3"/>
          <p:cNvSpPr>
            <a:spLocks noGrp="1" noChangeArrowheads="1"/>
          </p:cNvSpPr>
          <p:nvPr>
            <p:ph type="body" idx="1"/>
          </p:nvPr>
        </p:nvSpPr>
        <p:spPr>
          <a:xfrm>
            <a:off x="450760" y="3598410"/>
            <a:ext cx="10515600" cy="4351338"/>
          </a:xfrm>
        </p:spPr>
        <p:txBody>
          <a:bodyPr/>
          <a:lstStyle/>
          <a:p>
            <a:r>
              <a:rPr lang="en-US" dirty="0">
                <a:solidFill>
                  <a:schemeClr val="bg1"/>
                </a:solidFill>
              </a:rPr>
              <a:t>Separate Joint Capsules</a:t>
            </a:r>
          </a:p>
          <a:p>
            <a:r>
              <a:rPr lang="en-US" dirty="0">
                <a:solidFill>
                  <a:schemeClr val="bg1"/>
                </a:solidFill>
              </a:rPr>
              <a:t>Muscle Forces Move Wrist at MC Joint</a:t>
            </a:r>
          </a:p>
          <a:p>
            <a:r>
              <a:rPr lang="en-US" dirty="0">
                <a:solidFill>
                  <a:schemeClr val="bg1"/>
                </a:solidFill>
              </a:rPr>
              <a:t>Passive Forces Move Wrist at RC Joint</a:t>
            </a:r>
          </a:p>
          <a:p>
            <a:r>
              <a:rPr lang="en-US" dirty="0">
                <a:solidFill>
                  <a:schemeClr val="bg1"/>
                </a:solidFill>
              </a:rPr>
              <a:t>Certain Ligaments Significant for Carpal Bone Stability</a:t>
            </a:r>
          </a:p>
          <a:p>
            <a:endParaRPr lang="en-US" dirty="0">
              <a:solidFill>
                <a:schemeClr val="bg1"/>
              </a:solidFill>
            </a:endParaRPr>
          </a:p>
        </p:txBody>
      </p:sp>
      <p:pic>
        <p:nvPicPr>
          <p:cNvPr id="4" name="Picture 1" descr="asset.png">
            <a:extLst>
              <a:ext uri="{FF2B5EF4-FFF2-40B4-BE49-F238E27FC236}">
                <a16:creationId xmlns:a16="http://schemas.microsoft.com/office/drawing/2014/main" id="{03081107-85CB-4064-988E-14B84F05E1B5}"/>
              </a:ext>
            </a:extLst>
          </p:cNvPr>
          <p:cNvPicPr>
            <a:picLocks noChangeAspect="1"/>
          </p:cNvPicPr>
          <p:nvPr/>
        </p:nvPicPr>
        <p:blipFill>
          <a:blip r:embed="rId3" cstate="print"/>
          <a:srcRect/>
          <a:stretch>
            <a:fillRect/>
          </a:stretch>
        </p:blipFill>
        <p:spPr bwMode="auto">
          <a:xfrm>
            <a:off x="6670964" y="365125"/>
            <a:ext cx="4616566" cy="4226561"/>
          </a:xfrm>
          <a:prstGeom prst="rect">
            <a:avLst/>
          </a:prstGeom>
          <a:noFill/>
          <a:ln w="9525">
            <a:noFill/>
            <a:miter lim="800000"/>
            <a:headEnd/>
            <a:tailEnd/>
          </a:ln>
        </p:spPr>
      </p:pic>
    </p:spTree>
    <p:extLst>
      <p:ext uri="{BB962C8B-B14F-4D97-AF65-F5344CB8AC3E}">
        <p14:creationId xmlns:p14="http://schemas.microsoft.com/office/powerpoint/2010/main" val="2499215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en-US" dirty="0">
                <a:solidFill>
                  <a:srgbClr val="FFFF00"/>
                </a:solidFill>
              </a:rPr>
              <a:t>Intrinsic Ligaments </a:t>
            </a:r>
          </a:p>
        </p:txBody>
      </p:sp>
      <p:sp>
        <p:nvSpPr>
          <p:cNvPr id="351235" name="Rectangle 3"/>
          <p:cNvSpPr>
            <a:spLocks noGrp="1" noChangeArrowheads="1"/>
          </p:cNvSpPr>
          <p:nvPr>
            <p:ph type="body" sz="half" idx="1"/>
          </p:nvPr>
        </p:nvSpPr>
        <p:spPr>
          <a:xfrm>
            <a:off x="1129621" y="1586240"/>
            <a:ext cx="4033838" cy="4495800"/>
          </a:xfrm>
        </p:spPr>
        <p:txBody>
          <a:bodyPr/>
          <a:lstStyle/>
          <a:p>
            <a:r>
              <a:rPr lang="en-US" dirty="0">
                <a:solidFill>
                  <a:schemeClr val="bg1"/>
                </a:solidFill>
              </a:rPr>
              <a:t>Attach to carpal bones in same or different row</a:t>
            </a:r>
          </a:p>
          <a:p>
            <a:pPr lvl="1"/>
            <a:r>
              <a:rPr lang="en-US" b="1" dirty="0">
                <a:solidFill>
                  <a:schemeClr val="bg1"/>
                </a:solidFill>
              </a:rPr>
              <a:t>Short</a:t>
            </a:r>
          </a:p>
          <a:p>
            <a:pPr lvl="1"/>
            <a:r>
              <a:rPr lang="en-US" b="1" dirty="0">
                <a:solidFill>
                  <a:schemeClr val="bg1"/>
                </a:solidFill>
              </a:rPr>
              <a:t>Long</a:t>
            </a:r>
          </a:p>
          <a:p>
            <a:pPr lvl="1"/>
            <a:r>
              <a:rPr lang="en-US" b="1" dirty="0">
                <a:solidFill>
                  <a:schemeClr val="bg1"/>
                </a:solidFill>
              </a:rPr>
              <a:t>Intermediate</a:t>
            </a:r>
          </a:p>
        </p:txBody>
      </p:sp>
      <p:pic>
        <p:nvPicPr>
          <p:cNvPr id="351236" name="Picture 4"/>
          <p:cNvPicPr>
            <a:picLocks noGrp="1" noChangeAspect="1" noChangeArrowheads="1"/>
          </p:cNvPicPr>
          <p:nvPr>
            <p:ph type="clipArt" sz="half" idx="2"/>
          </p:nvPr>
        </p:nvPicPr>
        <p:blipFill>
          <a:blip r:embed="rId3" cstate="print"/>
          <a:srcRect b="11978"/>
          <a:stretch>
            <a:fillRect/>
          </a:stretch>
        </p:blipFill>
        <p:spPr>
          <a:xfrm>
            <a:off x="6176964" y="1643064"/>
            <a:ext cx="4033837" cy="3919537"/>
          </a:xfrm>
        </p:spPr>
      </p:pic>
      <p:sp>
        <p:nvSpPr>
          <p:cNvPr id="351237" name="Text Box 5"/>
          <p:cNvSpPr txBox="1">
            <a:spLocks noChangeArrowheads="1"/>
          </p:cNvSpPr>
          <p:nvPr/>
        </p:nvSpPr>
        <p:spPr bwMode="auto">
          <a:xfrm>
            <a:off x="8077201" y="3886200"/>
            <a:ext cx="358775" cy="45720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itchFamily="34" charset="0"/>
                <a:ea typeface="+mn-ea"/>
                <a:cs typeface="+mn-cs"/>
              </a:rPr>
              <a:t>L</a:t>
            </a:r>
          </a:p>
        </p:txBody>
      </p:sp>
    </p:spTree>
    <p:extLst>
      <p:ext uri="{BB962C8B-B14F-4D97-AF65-F5344CB8AC3E}">
        <p14:creationId xmlns:p14="http://schemas.microsoft.com/office/powerpoint/2010/main" val="17115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en-US" dirty="0">
                <a:solidFill>
                  <a:srgbClr val="FFFF00"/>
                </a:solidFill>
              </a:rPr>
              <a:t>Intrinsic Ligaments </a:t>
            </a:r>
          </a:p>
        </p:txBody>
      </p:sp>
      <p:sp>
        <p:nvSpPr>
          <p:cNvPr id="352259" name="Rectangle 3"/>
          <p:cNvSpPr>
            <a:spLocks noGrp="1" noChangeArrowheads="1"/>
          </p:cNvSpPr>
          <p:nvPr>
            <p:ph type="body" sz="half" idx="1"/>
          </p:nvPr>
        </p:nvSpPr>
        <p:spPr>
          <a:xfrm>
            <a:off x="173340" y="1417638"/>
            <a:ext cx="4033838" cy="4495800"/>
          </a:xfrm>
        </p:spPr>
        <p:txBody>
          <a:bodyPr/>
          <a:lstStyle/>
          <a:p>
            <a:r>
              <a:rPr lang="en-US" dirty="0" err="1">
                <a:solidFill>
                  <a:schemeClr val="bg1"/>
                </a:solidFill>
              </a:rPr>
              <a:t>Carpus</a:t>
            </a:r>
            <a:r>
              <a:rPr lang="en-US" dirty="0">
                <a:solidFill>
                  <a:schemeClr val="bg1"/>
                </a:solidFill>
              </a:rPr>
              <a:t> is spring loaded like a “jack in the box” </a:t>
            </a:r>
          </a:p>
          <a:p>
            <a:r>
              <a:rPr lang="en-US" dirty="0">
                <a:solidFill>
                  <a:schemeClr val="bg1"/>
                </a:solidFill>
              </a:rPr>
              <a:t>Intrinsic ligaments maintain this architecture</a:t>
            </a:r>
          </a:p>
          <a:p>
            <a:r>
              <a:rPr lang="en-US" dirty="0">
                <a:solidFill>
                  <a:srgbClr val="FFFF00"/>
                </a:solidFill>
              </a:rPr>
              <a:t>The 2 most important intrinsic ligaments are: </a:t>
            </a:r>
            <a:r>
              <a:rPr lang="en-US" dirty="0" err="1">
                <a:solidFill>
                  <a:srgbClr val="FFFF00"/>
                </a:solidFill>
              </a:rPr>
              <a:t>ScaphoLunate</a:t>
            </a:r>
            <a:r>
              <a:rPr lang="en-US" dirty="0">
                <a:solidFill>
                  <a:srgbClr val="FFFF00"/>
                </a:solidFill>
              </a:rPr>
              <a:t>  (SL) </a:t>
            </a:r>
            <a:r>
              <a:rPr lang="en-US" dirty="0" err="1">
                <a:solidFill>
                  <a:srgbClr val="FFFF00"/>
                </a:solidFill>
              </a:rPr>
              <a:t>LunoTriquetral</a:t>
            </a:r>
            <a:r>
              <a:rPr lang="en-US" dirty="0">
                <a:solidFill>
                  <a:srgbClr val="FFFF00"/>
                </a:solidFill>
              </a:rPr>
              <a:t> (LT)</a:t>
            </a:r>
            <a:endParaRPr lang="en-US" b="1" dirty="0">
              <a:solidFill>
                <a:srgbClr val="FFFF00"/>
              </a:solidFill>
            </a:endParaRPr>
          </a:p>
        </p:txBody>
      </p:sp>
      <p:pic>
        <p:nvPicPr>
          <p:cNvPr id="352260" name="Picture 4"/>
          <p:cNvPicPr>
            <a:picLocks noGrp="1" noChangeAspect="1" noChangeArrowheads="1"/>
          </p:cNvPicPr>
          <p:nvPr>
            <p:ph type="clipArt" sz="half" idx="2"/>
          </p:nvPr>
        </p:nvPicPr>
        <p:blipFill>
          <a:blip r:embed="rId3" cstate="print"/>
          <a:srcRect/>
          <a:stretch>
            <a:fillRect/>
          </a:stretch>
        </p:blipFill>
        <p:spPr>
          <a:xfrm>
            <a:off x="4134468" y="1577156"/>
            <a:ext cx="3397185" cy="3786237"/>
          </a:xfrm>
        </p:spPr>
      </p:pic>
      <p:pic>
        <p:nvPicPr>
          <p:cNvPr id="2052" name="Picture 4" descr="Image result for scapholunate ligament">
            <a:extLst>
              <a:ext uri="{FF2B5EF4-FFF2-40B4-BE49-F238E27FC236}">
                <a16:creationId xmlns:a16="http://schemas.microsoft.com/office/drawing/2014/main" id="{232B8ECA-8D71-4EE4-8D20-FDEE2E54E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0482" y="1006262"/>
            <a:ext cx="3930903" cy="484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742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1C829-B582-4BC1-807B-6FAC59706A5B}"/>
              </a:ext>
            </a:extLst>
          </p:cNvPr>
          <p:cNvSpPr>
            <a:spLocks noGrp="1"/>
          </p:cNvSpPr>
          <p:nvPr>
            <p:ph type="title"/>
          </p:nvPr>
        </p:nvSpPr>
        <p:spPr>
          <a:xfrm>
            <a:off x="1714462" y="251012"/>
            <a:ext cx="9245506" cy="640976"/>
          </a:xfrm>
        </p:spPr>
        <p:txBody>
          <a:bodyPr>
            <a:normAutofit/>
          </a:bodyPr>
          <a:lstStyle/>
          <a:p>
            <a:r>
              <a:rPr lang="en-US" sz="4000" dirty="0">
                <a:solidFill>
                  <a:srgbClr val="FFFF00"/>
                </a:solidFill>
              </a:rPr>
              <a:t>S</a:t>
            </a:r>
            <a:r>
              <a:rPr lang="en-US" sz="4000" dirty="0">
                <a:solidFill>
                  <a:schemeClr val="bg1"/>
                </a:solidFill>
              </a:rPr>
              <a:t>capho</a:t>
            </a:r>
            <a:r>
              <a:rPr lang="en-US" sz="4000" dirty="0">
                <a:solidFill>
                  <a:srgbClr val="FFFF00"/>
                </a:solidFill>
              </a:rPr>
              <a:t>l</a:t>
            </a:r>
            <a:r>
              <a:rPr lang="en-US" sz="4000" dirty="0">
                <a:solidFill>
                  <a:schemeClr val="bg1"/>
                </a:solidFill>
              </a:rPr>
              <a:t>unate</a:t>
            </a:r>
            <a:r>
              <a:rPr lang="en-US" sz="4000" dirty="0"/>
              <a:t> </a:t>
            </a:r>
            <a:r>
              <a:rPr lang="en-US" sz="4000" dirty="0">
                <a:solidFill>
                  <a:srgbClr val="FFFF00"/>
                </a:solidFill>
              </a:rPr>
              <a:t>I</a:t>
            </a:r>
            <a:r>
              <a:rPr lang="en-US" sz="4000" dirty="0">
                <a:solidFill>
                  <a:schemeClr val="bg1"/>
                </a:solidFill>
              </a:rPr>
              <a:t>nterosseus</a:t>
            </a:r>
            <a:r>
              <a:rPr lang="en-US" sz="4000" dirty="0"/>
              <a:t> </a:t>
            </a:r>
            <a:r>
              <a:rPr lang="en-US" sz="4000" dirty="0">
                <a:solidFill>
                  <a:srgbClr val="FFFF00"/>
                </a:solidFill>
              </a:rPr>
              <a:t>L</a:t>
            </a:r>
            <a:r>
              <a:rPr lang="en-US" sz="4000" dirty="0">
                <a:solidFill>
                  <a:schemeClr val="bg1"/>
                </a:solidFill>
              </a:rPr>
              <a:t>igament</a:t>
            </a:r>
            <a:r>
              <a:rPr lang="en-US" sz="4000" dirty="0"/>
              <a:t> </a:t>
            </a:r>
            <a:r>
              <a:rPr lang="en-US" sz="4000" dirty="0">
                <a:solidFill>
                  <a:srgbClr val="FFFF00"/>
                </a:solidFill>
              </a:rPr>
              <a:t>(SLIL) </a:t>
            </a:r>
          </a:p>
        </p:txBody>
      </p:sp>
      <p:pic>
        <p:nvPicPr>
          <p:cNvPr id="5" name="Content Placeholder 4" descr="A close up of text on a white background&#10;&#10;Description automatically generated">
            <a:extLst>
              <a:ext uri="{FF2B5EF4-FFF2-40B4-BE49-F238E27FC236}">
                <a16:creationId xmlns:a16="http://schemas.microsoft.com/office/drawing/2014/main" id="{B6854A5A-56FA-4236-A980-2268165AB05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30096" y="1322907"/>
            <a:ext cx="6413788" cy="4477258"/>
          </a:xfrm>
        </p:spPr>
      </p:pic>
      <p:sp>
        <p:nvSpPr>
          <p:cNvPr id="6" name="Text Placeholder 5">
            <a:extLst>
              <a:ext uri="{FF2B5EF4-FFF2-40B4-BE49-F238E27FC236}">
                <a16:creationId xmlns:a16="http://schemas.microsoft.com/office/drawing/2014/main" id="{B21543E0-17B6-4250-89CB-472F12F3AC3B}"/>
              </a:ext>
            </a:extLst>
          </p:cNvPr>
          <p:cNvSpPr>
            <a:spLocks noGrp="1"/>
          </p:cNvSpPr>
          <p:nvPr>
            <p:ph type="body" sz="half" idx="2"/>
          </p:nvPr>
        </p:nvSpPr>
        <p:spPr>
          <a:xfrm>
            <a:off x="508094" y="1821588"/>
            <a:ext cx="5211388" cy="3811588"/>
          </a:xfrm>
        </p:spPr>
        <p:txBody>
          <a:bodyPr>
            <a:normAutofit/>
          </a:bodyPr>
          <a:lstStyle/>
          <a:p>
            <a:r>
              <a:rPr lang="en-US" sz="2800" dirty="0">
                <a:solidFill>
                  <a:srgbClr val="FFFF00"/>
                </a:solidFill>
              </a:rPr>
              <a:t>Dorsal:</a:t>
            </a:r>
            <a:r>
              <a:rPr lang="en-US" sz="2800" dirty="0">
                <a:solidFill>
                  <a:schemeClr val="bg1"/>
                </a:solidFill>
              </a:rPr>
              <a:t> strongest; most critical to SL stability; primary restraint during flexion/extension</a:t>
            </a:r>
          </a:p>
          <a:p>
            <a:r>
              <a:rPr lang="en-US" sz="2800" dirty="0">
                <a:solidFill>
                  <a:srgbClr val="FFFF00"/>
                </a:solidFill>
              </a:rPr>
              <a:t>Volar: </a:t>
            </a:r>
            <a:r>
              <a:rPr lang="en-US" sz="2800" dirty="0">
                <a:solidFill>
                  <a:schemeClr val="bg1"/>
                </a:solidFill>
              </a:rPr>
              <a:t>weaker than dorsal but controls rotational SL stability </a:t>
            </a:r>
          </a:p>
          <a:p>
            <a:r>
              <a:rPr lang="en-US" sz="2800" dirty="0">
                <a:solidFill>
                  <a:srgbClr val="FFFF00"/>
                </a:solidFill>
              </a:rPr>
              <a:t>Proximal: </a:t>
            </a:r>
            <a:r>
              <a:rPr lang="en-US" sz="2800" dirty="0">
                <a:solidFill>
                  <a:schemeClr val="bg1"/>
                </a:solidFill>
              </a:rPr>
              <a:t>membranous; little consequence to SL stability </a:t>
            </a:r>
          </a:p>
        </p:txBody>
      </p:sp>
    </p:spTree>
    <p:extLst>
      <p:ext uri="{BB962C8B-B14F-4D97-AF65-F5344CB8AC3E}">
        <p14:creationId xmlns:p14="http://schemas.microsoft.com/office/powerpoint/2010/main" val="742659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r>
              <a:rPr lang="en-US" dirty="0">
                <a:solidFill>
                  <a:srgbClr val="FFFF00"/>
                </a:solidFill>
              </a:rPr>
              <a:t>Normal Wrist X-ray </a:t>
            </a:r>
          </a:p>
        </p:txBody>
      </p:sp>
      <p:pic>
        <p:nvPicPr>
          <p:cNvPr id="353283" name="Picture 3"/>
          <p:cNvPicPr>
            <a:picLocks noGrp="1" noChangeAspect="1" noChangeArrowheads="1"/>
          </p:cNvPicPr>
          <p:nvPr>
            <p:ph idx="1"/>
          </p:nvPr>
        </p:nvPicPr>
        <p:blipFill>
          <a:blip r:embed="rId3" cstate="print"/>
          <a:srcRect/>
          <a:stretch>
            <a:fillRect/>
          </a:stretch>
        </p:blipFill>
        <p:spPr>
          <a:xfrm>
            <a:off x="3124200" y="2017713"/>
            <a:ext cx="6262688" cy="4610100"/>
          </a:xfrm>
          <a:noFill/>
          <a:ln/>
        </p:spPr>
      </p:pic>
      <p:sp>
        <p:nvSpPr>
          <p:cNvPr id="353284" name="Text Box 4"/>
          <p:cNvSpPr txBox="1">
            <a:spLocks noChangeArrowheads="1"/>
          </p:cNvSpPr>
          <p:nvPr/>
        </p:nvSpPr>
        <p:spPr bwMode="auto">
          <a:xfrm>
            <a:off x="6156326" y="4019551"/>
            <a:ext cx="422275" cy="519113"/>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ahoma" pitchFamily="34" charset="0"/>
                <a:ea typeface="+mn-ea"/>
                <a:cs typeface="+mn-cs"/>
              </a:rPr>
              <a:t>C</a:t>
            </a:r>
          </a:p>
        </p:txBody>
      </p:sp>
      <p:sp>
        <p:nvSpPr>
          <p:cNvPr id="353285" name="Text Box 5"/>
          <p:cNvSpPr txBox="1">
            <a:spLocks noChangeArrowheads="1"/>
          </p:cNvSpPr>
          <p:nvPr/>
        </p:nvSpPr>
        <p:spPr bwMode="auto">
          <a:xfrm>
            <a:off x="5775325" y="4857751"/>
            <a:ext cx="387350" cy="519113"/>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ahoma" pitchFamily="34" charset="0"/>
                <a:ea typeface="+mn-ea"/>
                <a:cs typeface="+mn-cs"/>
              </a:rPr>
              <a:t>L</a:t>
            </a:r>
          </a:p>
        </p:txBody>
      </p:sp>
      <p:sp>
        <p:nvSpPr>
          <p:cNvPr id="353286" name="Text Box 6"/>
          <p:cNvSpPr txBox="1">
            <a:spLocks noChangeArrowheads="1"/>
          </p:cNvSpPr>
          <p:nvPr/>
        </p:nvSpPr>
        <p:spPr bwMode="auto">
          <a:xfrm>
            <a:off x="6765926" y="4552951"/>
            <a:ext cx="409575" cy="519113"/>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ahoma" pitchFamily="34" charset="0"/>
                <a:ea typeface="+mn-ea"/>
                <a:cs typeface="+mn-cs"/>
              </a:rPr>
              <a:t>S</a:t>
            </a:r>
          </a:p>
        </p:txBody>
      </p:sp>
    </p:spTree>
    <p:extLst>
      <p:ext uri="{BB962C8B-B14F-4D97-AF65-F5344CB8AC3E}">
        <p14:creationId xmlns:p14="http://schemas.microsoft.com/office/powerpoint/2010/main" val="3912950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Elbow Joint</a:t>
            </a:r>
          </a:p>
        </p:txBody>
      </p:sp>
      <p:sp>
        <p:nvSpPr>
          <p:cNvPr id="6" name="TextBox 5"/>
          <p:cNvSpPr txBox="1"/>
          <p:nvPr/>
        </p:nvSpPr>
        <p:spPr>
          <a:xfrm>
            <a:off x="-226175" y="1591795"/>
            <a:ext cx="7777355" cy="353943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Diarthrosis, synovial, hinge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Movements = Flexion/Extension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Humeroulnar</a:t>
            </a:r>
            <a:r>
              <a:rPr kumimoji="0" lang="en-US" sz="2800" b="0" i="0" u="none" strike="noStrike" kern="1200" cap="none" spc="0" normalizeH="0" baseline="0" noProof="0" dirty="0">
                <a:ln>
                  <a:noFill/>
                </a:ln>
                <a:solidFill>
                  <a:prstClr val="black"/>
                </a:solidFill>
                <a:effectLst/>
                <a:uLnTx/>
                <a:uFillTx/>
                <a:latin typeface="Calibri"/>
                <a:ea typeface="+mn-ea"/>
                <a:cs typeface="+mn-cs"/>
              </a:rPr>
              <a:t> Joint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Trochlear notch of ulna and trochlea of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humerus</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Humeroradial</a:t>
            </a:r>
            <a:r>
              <a:rPr kumimoji="0" lang="en-US" sz="2800" b="0" i="0" u="none" strike="noStrike" kern="1200" cap="none" spc="0" normalizeH="0" baseline="0" noProof="0" dirty="0">
                <a:ln>
                  <a:noFill/>
                </a:ln>
                <a:solidFill>
                  <a:prstClr val="black"/>
                </a:solidFill>
                <a:effectLst/>
                <a:uLnTx/>
                <a:uFillTx/>
                <a:latin typeface="Calibri"/>
                <a:ea typeface="+mn-ea"/>
                <a:cs typeface="+mn-cs"/>
              </a:rPr>
              <a:t> Joint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Radial head and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capitulum</a:t>
            </a:r>
            <a:r>
              <a:rPr kumimoji="0" lang="en-US" sz="2800" b="0" i="0" u="none" strike="noStrike" kern="1200" cap="none" spc="0" normalizeH="0" baseline="0" noProof="0" dirty="0">
                <a:ln>
                  <a:noFill/>
                </a:ln>
                <a:solidFill>
                  <a:prstClr val="black"/>
                </a:solidFill>
                <a:effectLst/>
                <a:uLnTx/>
                <a:uFillTx/>
                <a:latin typeface="Calibri"/>
                <a:ea typeface="+mn-ea"/>
                <a:cs typeface="+mn-cs"/>
              </a:rPr>
              <a:t> of</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humerus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2"/>
          <a:stretch>
            <a:fillRect/>
          </a:stretch>
        </p:blipFill>
        <p:spPr>
          <a:xfrm>
            <a:off x="7445829" y="2320158"/>
            <a:ext cx="4029075" cy="3552825"/>
          </a:xfrm>
          <a:prstGeom prst="rect">
            <a:avLst/>
          </a:prstGeom>
        </p:spPr>
      </p:pic>
      <p:cxnSp>
        <p:nvCxnSpPr>
          <p:cNvPr id="9" name="Straight Arrow Connector 8"/>
          <p:cNvCxnSpPr/>
          <p:nvPr/>
        </p:nvCxnSpPr>
        <p:spPr>
          <a:xfrm>
            <a:off x="8399657" y="2189080"/>
            <a:ext cx="428193" cy="2248481"/>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9460366" y="2294493"/>
            <a:ext cx="1166062" cy="2037657"/>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38848" y="1749099"/>
            <a:ext cx="20447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79646">
                    <a:lumMod val="75000"/>
                  </a:srgbClr>
                </a:solidFill>
                <a:effectLst/>
                <a:uLnTx/>
                <a:uFillTx/>
                <a:latin typeface="Calibri"/>
                <a:ea typeface="+mn-ea"/>
                <a:cs typeface="+mn-cs"/>
              </a:rPr>
              <a:t>Humeroradial</a:t>
            </a: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 Joint</a:t>
            </a:r>
          </a:p>
        </p:txBody>
      </p:sp>
      <p:sp>
        <p:nvSpPr>
          <p:cNvPr id="14" name="TextBox 13"/>
          <p:cNvSpPr txBox="1"/>
          <p:nvPr/>
        </p:nvSpPr>
        <p:spPr>
          <a:xfrm>
            <a:off x="9460366" y="1876363"/>
            <a:ext cx="1934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79646">
                    <a:lumMod val="75000"/>
                  </a:srgbClr>
                </a:solidFill>
                <a:effectLst/>
                <a:uLnTx/>
                <a:uFillTx/>
                <a:latin typeface="Calibri"/>
                <a:ea typeface="+mn-ea"/>
                <a:cs typeface="+mn-cs"/>
              </a:rPr>
              <a:t>Humeroulnar</a:t>
            </a: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 Joint</a:t>
            </a:r>
          </a:p>
        </p:txBody>
      </p:sp>
    </p:spTree>
    <p:extLst>
      <p:ext uri="{BB962C8B-B14F-4D97-AF65-F5344CB8AC3E}">
        <p14:creationId xmlns:p14="http://schemas.microsoft.com/office/powerpoint/2010/main" val="2828765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1644911" y="468314"/>
            <a:ext cx="9175230" cy="1143000"/>
          </a:xfrm>
        </p:spPr>
        <p:txBody>
          <a:bodyPr>
            <a:normAutofit fontScale="90000"/>
          </a:bodyPr>
          <a:lstStyle/>
          <a:p>
            <a:r>
              <a:rPr lang="en-US" sz="3600" dirty="0">
                <a:solidFill>
                  <a:srgbClr val="FFFF00"/>
                </a:solidFill>
              </a:rPr>
              <a:t>SLAC Wrist due to disruption of Scapholunate Ligament</a:t>
            </a:r>
            <a:r>
              <a:rPr lang="en-US" sz="4000" dirty="0">
                <a:solidFill>
                  <a:srgbClr val="FFFF00"/>
                </a:solidFill>
              </a:rPr>
              <a:t> </a:t>
            </a:r>
            <a:br>
              <a:rPr lang="en-US" sz="4000" dirty="0">
                <a:solidFill>
                  <a:srgbClr val="FFFF00"/>
                </a:solidFill>
              </a:rPr>
            </a:br>
            <a:r>
              <a:rPr lang="en-US" sz="2800" dirty="0">
                <a:solidFill>
                  <a:schemeClr val="bg1"/>
                </a:solidFill>
              </a:rPr>
              <a:t>SL Dissociation Most Common Carpal Instability </a:t>
            </a:r>
            <a:br>
              <a:rPr lang="en-US" sz="2800" dirty="0">
                <a:solidFill>
                  <a:schemeClr val="bg1"/>
                </a:solidFill>
              </a:rPr>
            </a:br>
            <a:r>
              <a:rPr lang="en-US" sz="2800" dirty="0">
                <a:solidFill>
                  <a:schemeClr val="bg1"/>
                </a:solidFill>
              </a:rPr>
              <a:t>(DISI = dorsal intercalated segment instability)  </a:t>
            </a:r>
          </a:p>
        </p:txBody>
      </p:sp>
      <p:pic>
        <p:nvPicPr>
          <p:cNvPr id="354307" name="Picture 3" descr="x-ray"/>
          <p:cNvPicPr>
            <a:picLocks noGrp="1" noChangeAspect="1" noChangeArrowheads="1"/>
          </p:cNvPicPr>
          <p:nvPr>
            <p:ph idx="1"/>
          </p:nvPr>
        </p:nvPicPr>
        <p:blipFill>
          <a:blip r:embed="rId3" cstate="print"/>
          <a:srcRect/>
          <a:stretch>
            <a:fillRect/>
          </a:stretch>
        </p:blipFill>
        <p:spPr>
          <a:xfrm>
            <a:off x="2743200" y="2017714"/>
            <a:ext cx="6934200" cy="4624387"/>
          </a:xfrm>
          <a:noFill/>
          <a:ln/>
        </p:spPr>
      </p:pic>
      <p:sp>
        <p:nvSpPr>
          <p:cNvPr id="354308" name="Text Box 4"/>
          <p:cNvSpPr txBox="1">
            <a:spLocks noChangeArrowheads="1"/>
          </p:cNvSpPr>
          <p:nvPr/>
        </p:nvSpPr>
        <p:spPr bwMode="auto">
          <a:xfrm>
            <a:off x="6232526" y="2876551"/>
            <a:ext cx="422275" cy="519113"/>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ahoma" pitchFamily="34" charset="0"/>
                <a:ea typeface="+mn-ea"/>
                <a:cs typeface="+mn-cs"/>
              </a:rPr>
              <a:t>C</a:t>
            </a:r>
          </a:p>
        </p:txBody>
      </p:sp>
      <p:sp>
        <p:nvSpPr>
          <p:cNvPr id="354309" name="Text Box 5"/>
          <p:cNvSpPr txBox="1">
            <a:spLocks noChangeArrowheads="1"/>
          </p:cNvSpPr>
          <p:nvPr/>
        </p:nvSpPr>
        <p:spPr bwMode="auto">
          <a:xfrm>
            <a:off x="5241925" y="4248151"/>
            <a:ext cx="387350" cy="519113"/>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ahoma" pitchFamily="34" charset="0"/>
                <a:ea typeface="+mn-ea"/>
                <a:cs typeface="+mn-cs"/>
              </a:rPr>
              <a:t>L</a:t>
            </a:r>
          </a:p>
        </p:txBody>
      </p:sp>
      <p:sp>
        <p:nvSpPr>
          <p:cNvPr id="354310" name="Text Box 6"/>
          <p:cNvSpPr txBox="1">
            <a:spLocks noChangeArrowheads="1"/>
          </p:cNvSpPr>
          <p:nvPr/>
        </p:nvSpPr>
        <p:spPr bwMode="auto">
          <a:xfrm>
            <a:off x="7375526" y="3486151"/>
            <a:ext cx="409575" cy="519113"/>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ahoma" pitchFamily="34" charset="0"/>
                <a:ea typeface="+mn-ea"/>
                <a:cs typeface="+mn-cs"/>
              </a:rPr>
              <a:t>S</a:t>
            </a:r>
          </a:p>
        </p:txBody>
      </p:sp>
    </p:spTree>
    <p:extLst>
      <p:ext uri="{BB962C8B-B14F-4D97-AF65-F5344CB8AC3E}">
        <p14:creationId xmlns:p14="http://schemas.microsoft.com/office/powerpoint/2010/main" val="1897642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Rot="1" noChangeArrowheads="1"/>
          </p:cNvSpPr>
          <p:nvPr>
            <p:ph type="title" idx="4294967295"/>
          </p:nvPr>
        </p:nvSpPr>
        <p:spPr>
          <a:xfrm>
            <a:off x="1981200" y="0"/>
            <a:ext cx="8229600" cy="1143000"/>
          </a:xfrm>
        </p:spPr>
        <p:txBody>
          <a:bodyPr/>
          <a:lstStyle/>
          <a:p>
            <a:pPr algn="ctr">
              <a:defRPr/>
            </a:pPr>
            <a:r>
              <a:rPr lang="en-US" sz="3600" dirty="0">
                <a:solidFill>
                  <a:srgbClr val="FFFF00"/>
                </a:solidFill>
              </a:rPr>
              <a:t>Disruption of </a:t>
            </a:r>
            <a:r>
              <a:rPr lang="en-US" sz="3600" dirty="0" err="1">
                <a:solidFill>
                  <a:srgbClr val="FFFF00"/>
                </a:solidFill>
              </a:rPr>
              <a:t>Lunotriquetral</a:t>
            </a:r>
            <a:r>
              <a:rPr lang="en-US" sz="3600" dirty="0">
                <a:solidFill>
                  <a:srgbClr val="FFFF00"/>
                </a:solidFill>
              </a:rPr>
              <a:t> Ligament</a:t>
            </a:r>
          </a:p>
        </p:txBody>
      </p:sp>
      <p:sp>
        <p:nvSpPr>
          <p:cNvPr id="62466" name="Text Box 10"/>
          <p:cNvSpPr txBox="1">
            <a:spLocks noChangeArrowheads="1"/>
          </p:cNvSpPr>
          <p:nvPr/>
        </p:nvSpPr>
        <p:spPr bwMode="auto">
          <a:xfrm>
            <a:off x="2514600" y="1436689"/>
            <a:ext cx="2286000" cy="477043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rPr>
              <a:t>2</a:t>
            </a:r>
            <a:r>
              <a:rPr kumimoji="0" lang="en-US" sz="3200" b="1" i="0" u="none" strike="noStrike" kern="1200" cap="none" spc="0" normalizeH="0" baseline="30000" noProof="0" dirty="0">
                <a:ln>
                  <a:noFill/>
                </a:ln>
                <a:solidFill>
                  <a:prstClr val="white"/>
                </a:solidFill>
                <a:effectLst/>
                <a:uLnTx/>
                <a:uFillTx/>
                <a:latin typeface="Garamond" pitchFamily="18" charset="0"/>
                <a:ea typeface="+mn-ea"/>
                <a:cs typeface="+mn-cs"/>
              </a:rPr>
              <a:t>nd</a:t>
            </a:r>
            <a:r>
              <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rPr>
              <a:t> most frequent carpal instability</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aramond" pitchFamily="18" charset="0"/>
                <a:ea typeface="+mn-ea"/>
                <a:cs typeface="+mn-cs"/>
              </a:rPr>
              <a:t>Volar intercalated segment instability= VISI</a:t>
            </a:r>
          </a:p>
        </p:txBody>
      </p:sp>
      <p:pic>
        <p:nvPicPr>
          <p:cNvPr id="62467" name="Picture 2"/>
          <p:cNvPicPr>
            <a:picLocks noChangeAspect="1" noChangeArrowheads="1"/>
          </p:cNvPicPr>
          <p:nvPr/>
        </p:nvPicPr>
        <p:blipFill>
          <a:blip r:embed="rId2" cstate="print"/>
          <a:srcRect/>
          <a:stretch>
            <a:fillRect/>
          </a:stretch>
        </p:blipFill>
        <p:spPr bwMode="auto">
          <a:xfrm>
            <a:off x="6324600" y="1035050"/>
            <a:ext cx="4076700" cy="5670550"/>
          </a:xfrm>
          <a:prstGeom prst="rect">
            <a:avLst/>
          </a:prstGeom>
          <a:noFill/>
          <a:ln w="9525">
            <a:noFill/>
            <a:miter lim="800000"/>
            <a:headEnd/>
            <a:tailEnd/>
          </a:ln>
        </p:spPr>
      </p:pic>
      <p:sp>
        <p:nvSpPr>
          <p:cNvPr id="3" name="Notched Right Arrow 2"/>
          <p:cNvSpPr/>
          <p:nvPr/>
        </p:nvSpPr>
        <p:spPr>
          <a:xfrm rot="19318391">
            <a:off x="8279050" y="3784512"/>
            <a:ext cx="995038" cy="256032"/>
          </a:xfrm>
          <a:prstGeom prst="notch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6324600" y="3779838"/>
            <a:ext cx="914400" cy="914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44371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US" b="0" dirty="0">
                <a:solidFill>
                  <a:srgbClr val="FFFF00"/>
                </a:solidFill>
                <a:effectLst/>
              </a:rPr>
              <a:t>Extrinsic Ligaments</a:t>
            </a:r>
          </a:p>
        </p:txBody>
      </p:sp>
      <p:pic>
        <p:nvPicPr>
          <p:cNvPr id="350211" name="Picture 3"/>
          <p:cNvPicPr>
            <a:picLocks noGrp="1" noChangeAspect="1" noChangeArrowheads="1"/>
          </p:cNvPicPr>
          <p:nvPr>
            <p:ph type="body" sz="half" idx="1"/>
          </p:nvPr>
        </p:nvPicPr>
        <p:blipFill>
          <a:blip r:embed="rId3" cstate="print"/>
          <a:srcRect b="10170"/>
          <a:stretch>
            <a:fillRect/>
          </a:stretch>
        </p:blipFill>
        <p:spPr>
          <a:xfrm>
            <a:off x="1981200" y="1600200"/>
            <a:ext cx="4033838" cy="4038600"/>
          </a:xfrm>
        </p:spPr>
      </p:pic>
      <p:pic>
        <p:nvPicPr>
          <p:cNvPr id="350212" name="Picture 4"/>
          <p:cNvPicPr>
            <a:picLocks noGrp="1" noChangeAspect="1" noChangeArrowheads="1"/>
          </p:cNvPicPr>
          <p:nvPr>
            <p:ph type="clipArt" sz="half" idx="2"/>
          </p:nvPr>
        </p:nvPicPr>
        <p:blipFill>
          <a:blip r:embed="rId4" cstate="print"/>
          <a:srcRect b="11111"/>
          <a:stretch>
            <a:fillRect/>
          </a:stretch>
        </p:blipFill>
        <p:spPr>
          <a:xfrm>
            <a:off x="6858000" y="1981200"/>
            <a:ext cx="3810000" cy="3657600"/>
          </a:xfrm>
        </p:spPr>
      </p:pic>
      <p:sp>
        <p:nvSpPr>
          <p:cNvPr id="350213" name="Text Box 5"/>
          <p:cNvSpPr txBox="1">
            <a:spLocks noChangeArrowheads="1"/>
          </p:cNvSpPr>
          <p:nvPr/>
        </p:nvSpPr>
        <p:spPr bwMode="auto">
          <a:xfrm>
            <a:off x="8839201" y="5181600"/>
            <a:ext cx="1184275" cy="4572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itchFamily="34" charset="0"/>
                <a:ea typeface="+mn-ea"/>
                <a:cs typeface="+mn-cs"/>
              </a:rPr>
              <a:t>Dorsal</a:t>
            </a:r>
          </a:p>
        </p:txBody>
      </p:sp>
      <p:sp>
        <p:nvSpPr>
          <p:cNvPr id="350214" name="Text Box 6"/>
          <p:cNvSpPr txBox="1">
            <a:spLocks noChangeArrowheads="1"/>
          </p:cNvSpPr>
          <p:nvPr/>
        </p:nvSpPr>
        <p:spPr bwMode="auto">
          <a:xfrm>
            <a:off x="4953000" y="3919538"/>
            <a:ext cx="1074738" cy="45720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ahoma" pitchFamily="34" charset="0"/>
                <a:ea typeface="+mn-ea"/>
                <a:cs typeface="+mn-cs"/>
              </a:rPr>
              <a:t>Volar </a:t>
            </a:r>
          </a:p>
        </p:txBody>
      </p:sp>
      <p:sp>
        <p:nvSpPr>
          <p:cNvPr id="7" name="Text Box 5">
            <a:extLst>
              <a:ext uri="{FF2B5EF4-FFF2-40B4-BE49-F238E27FC236}">
                <a16:creationId xmlns:a16="http://schemas.microsoft.com/office/drawing/2014/main" id="{04FBF68C-6AFB-4098-8759-C56F89CFF52A}"/>
              </a:ext>
            </a:extLst>
          </p:cNvPr>
          <p:cNvSpPr txBox="1">
            <a:spLocks noChangeArrowheads="1"/>
          </p:cNvSpPr>
          <p:nvPr/>
        </p:nvSpPr>
        <p:spPr bwMode="auto">
          <a:xfrm>
            <a:off x="3205055" y="5117616"/>
            <a:ext cx="1184275" cy="4572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itchFamily="34" charset="0"/>
                <a:ea typeface="+mn-ea"/>
                <a:cs typeface="+mn-cs"/>
              </a:rPr>
              <a:t>Volar</a:t>
            </a:r>
          </a:p>
        </p:txBody>
      </p:sp>
    </p:spTree>
    <p:extLst>
      <p:ext uri="{BB962C8B-B14F-4D97-AF65-F5344CB8AC3E}">
        <p14:creationId xmlns:p14="http://schemas.microsoft.com/office/powerpoint/2010/main" val="2334072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2249489" y="580872"/>
            <a:ext cx="8229600" cy="838200"/>
          </a:xfrm>
        </p:spPr>
        <p:txBody>
          <a:bodyPr/>
          <a:lstStyle/>
          <a:p>
            <a:r>
              <a:rPr lang="en-US" b="0" dirty="0">
                <a:solidFill>
                  <a:srgbClr val="FFFF00"/>
                </a:solidFill>
                <a:effectLst/>
              </a:rPr>
              <a:t>Volar Extrinsic Ligaments </a:t>
            </a:r>
          </a:p>
        </p:txBody>
      </p:sp>
      <p:sp>
        <p:nvSpPr>
          <p:cNvPr id="349187" name="Rectangle 3"/>
          <p:cNvSpPr>
            <a:spLocks noGrp="1" noChangeArrowheads="1"/>
          </p:cNvSpPr>
          <p:nvPr>
            <p:ph type="body" sz="half" idx="1"/>
          </p:nvPr>
        </p:nvSpPr>
        <p:spPr>
          <a:xfrm>
            <a:off x="581025" y="2058650"/>
            <a:ext cx="5036346" cy="4114800"/>
          </a:xfrm>
        </p:spPr>
        <p:txBody>
          <a:bodyPr/>
          <a:lstStyle/>
          <a:p>
            <a:r>
              <a:rPr lang="en-US" sz="3200" dirty="0">
                <a:solidFill>
                  <a:schemeClr val="bg1"/>
                </a:solidFill>
              </a:rPr>
              <a:t>Originate from Radius or Ulna and attach to carpal bones </a:t>
            </a:r>
          </a:p>
          <a:p>
            <a:r>
              <a:rPr lang="en-US" sz="3200" dirty="0">
                <a:solidFill>
                  <a:schemeClr val="bg1"/>
                </a:solidFill>
              </a:rPr>
              <a:t>All cross RC joint</a:t>
            </a:r>
          </a:p>
          <a:p>
            <a:r>
              <a:rPr lang="en-US" sz="3200" dirty="0">
                <a:solidFill>
                  <a:schemeClr val="bg1"/>
                </a:solidFill>
              </a:rPr>
              <a:t>Some cross MC joint</a:t>
            </a:r>
          </a:p>
          <a:p>
            <a:r>
              <a:rPr lang="en-US" sz="3200" dirty="0">
                <a:solidFill>
                  <a:schemeClr val="bg1"/>
                </a:solidFill>
              </a:rPr>
              <a:t>Provide stability during wrist motion</a:t>
            </a:r>
          </a:p>
          <a:p>
            <a:pPr>
              <a:buFontTx/>
              <a:buNone/>
            </a:pPr>
            <a:endParaRPr lang="en-US" b="1" dirty="0"/>
          </a:p>
          <a:p>
            <a:endParaRPr lang="en-US" dirty="0"/>
          </a:p>
        </p:txBody>
      </p:sp>
      <p:pic>
        <p:nvPicPr>
          <p:cNvPr id="349188" name="Picture 4"/>
          <p:cNvPicPr>
            <a:picLocks noGrp="1" noChangeAspect="1" noChangeArrowheads="1"/>
          </p:cNvPicPr>
          <p:nvPr>
            <p:ph type="clipArt" sz="half" idx="2"/>
          </p:nvPr>
        </p:nvPicPr>
        <p:blipFill>
          <a:blip r:embed="rId3" cstate="print"/>
          <a:srcRect b="9914"/>
          <a:stretch>
            <a:fillRect/>
          </a:stretch>
        </p:blipFill>
        <p:spPr>
          <a:xfrm>
            <a:off x="6208714" y="2017714"/>
            <a:ext cx="4270375" cy="4154487"/>
          </a:xfrm>
        </p:spPr>
      </p:pic>
      <p:sp>
        <p:nvSpPr>
          <p:cNvPr id="349189" name="Text Box 5"/>
          <p:cNvSpPr txBox="1">
            <a:spLocks noChangeArrowheads="1"/>
          </p:cNvSpPr>
          <p:nvPr/>
        </p:nvSpPr>
        <p:spPr bwMode="auto">
          <a:xfrm>
            <a:off x="7391401" y="3886200"/>
            <a:ext cx="862013" cy="4572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mn-cs"/>
              </a:rPr>
              <a:t>RSC</a:t>
            </a:r>
          </a:p>
        </p:txBody>
      </p:sp>
      <p:sp>
        <p:nvSpPr>
          <p:cNvPr id="349190" name="Text Box 6"/>
          <p:cNvSpPr txBox="1">
            <a:spLocks noChangeArrowheads="1"/>
          </p:cNvSpPr>
          <p:nvPr/>
        </p:nvSpPr>
        <p:spPr bwMode="auto">
          <a:xfrm>
            <a:off x="8975725" y="3706813"/>
            <a:ext cx="312738" cy="36671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a:t>
            </a:r>
          </a:p>
        </p:txBody>
      </p:sp>
    </p:spTree>
    <p:extLst>
      <p:ext uri="{BB962C8B-B14F-4D97-AF65-F5344CB8AC3E}">
        <p14:creationId xmlns:p14="http://schemas.microsoft.com/office/powerpoint/2010/main" val="611932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body" idx="4294967295"/>
          </p:nvPr>
        </p:nvSpPr>
        <p:spPr>
          <a:xfrm>
            <a:off x="1828800" y="914401"/>
            <a:ext cx="3810000" cy="2058987"/>
          </a:xfrm>
          <a:noFill/>
        </p:spPr>
        <p:txBody>
          <a:bodyPr vert="horz" lIns="38100" tIns="38100" rIns="38100" bIns="38100" rtlCol="0" anchor="ctr">
            <a:normAutofit/>
          </a:bodyPr>
          <a:lstStyle/>
          <a:p>
            <a:pPr marL="698500" indent="-444500"/>
            <a:r>
              <a:rPr lang="en-US" dirty="0" err="1">
                <a:solidFill>
                  <a:schemeClr val="bg1"/>
                </a:solidFill>
              </a:rPr>
              <a:t>Ulnolunate</a:t>
            </a:r>
            <a:r>
              <a:rPr lang="en-US" dirty="0">
                <a:solidFill>
                  <a:schemeClr val="bg1"/>
                </a:solidFill>
              </a:rPr>
              <a:t> (UL)</a:t>
            </a:r>
          </a:p>
          <a:p>
            <a:pPr marL="698500" indent="-444500"/>
            <a:r>
              <a:rPr lang="en-US" dirty="0" err="1">
                <a:solidFill>
                  <a:schemeClr val="bg1"/>
                </a:solidFill>
              </a:rPr>
              <a:t>Ulnotriquetral</a:t>
            </a:r>
            <a:r>
              <a:rPr lang="en-US" dirty="0">
                <a:solidFill>
                  <a:schemeClr val="bg1"/>
                </a:solidFill>
              </a:rPr>
              <a:t> (UT</a:t>
            </a:r>
          </a:p>
          <a:p>
            <a:pPr marL="698500" indent="-444500"/>
            <a:r>
              <a:rPr lang="en-US" dirty="0" err="1">
                <a:solidFill>
                  <a:schemeClr val="bg1"/>
                </a:solidFill>
              </a:rPr>
              <a:t>Ulnocapitate</a:t>
            </a:r>
            <a:r>
              <a:rPr lang="en-US" dirty="0">
                <a:solidFill>
                  <a:schemeClr val="bg1"/>
                </a:solidFill>
              </a:rPr>
              <a:t> (UC)</a:t>
            </a:r>
          </a:p>
        </p:txBody>
      </p:sp>
      <p:sp>
        <p:nvSpPr>
          <p:cNvPr id="62467" name="Rectangle 2"/>
          <p:cNvSpPr>
            <a:spLocks noGrp="1" noChangeArrowheads="1"/>
          </p:cNvSpPr>
          <p:nvPr>
            <p:ph type="title" idx="4294967295"/>
          </p:nvPr>
        </p:nvSpPr>
        <p:spPr>
          <a:xfrm>
            <a:off x="2057400" y="304801"/>
            <a:ext cx="8229600" cy="954087"/>
          </a:xfrm>
          <a:noFill/>
        </p:spPr>
        <p:txBody>
          <a:bodyPr vert="horz" lIns="38100" tIns="38100" rIns="38100" bIns="38100" rtlCol="0" anchor="ctr">
            <a:normAutofit fontScale="90000"/>
          </a:bodyPr>
          <a:lstStyle/>
          <a:p>
            <a:pPr eaLnBrk="1" hangingPunct="1"/>
            <a:r>
              <a:rPr lang="en-US" sz="4600" dirty="0" err="1">
                <a:solidFill>
                  <a:srgbClr val="FFFF00"/>
                </a:solidFill>
              </a:rPr>
              <a:t>Ulnocarpal</a:t>
            </a:r>
            <a:r>
              <a:rPr lang="en-US" sz="4600" dirty="0">
                <a:solidFill>
                  <a:srgbClr val="FFFF00"/>
                </a:solidFill>
              </a:rPr>
              <a:t> </a:t>
            </a:r>
            <a:r>
              <a:rPr lang="en-US" dirty="0">
                <a:solidFill>
                  <a:srgbClr val="FFFF00"/>
                </a:solidFill>
                <a:effectLst/>
              </a:rPr>
              <a:t>Ligaments</a:t>
            </a:r>
            <a:br>
              <a:rPr lang="en-US" dirty="0">
                <a:solidFill>
                  <a:srgbClr val="FFFF00"/>
                </a:solidFill>
                <a:effectLst/>
              </a:rPr>
            </a:br>
            <a:endParaRPr lang="en-US" dirty="0">
              <a:solidFill>
                <a:srgbClr val="FFFF00"/>
              </a:solidFill>
              <a:effectLst/>
            </a:endParaRPr>
          </a:p>
        </p:txBody>
      </p:sp>
      <p:pic>
        <p:nvPicPr>
          <p:cNvPr id="62468" name="Picture 4" descr="FA6A7426"/>
          <p:cNvPicPr>
            <a:picLocks noChangeAspect="1" noChangeArrowheads="1"/>
          </p:cNvPicPr>
          <p:nvPr/>
        </p:nvPicPr>
        <p:blipFill>
          <a:blip r:embed="rId3" cstate="print"/>
          <a:srcRect l="1913" t="6674" r="52162" b="4901"/>
          <a:stretch>
            <a:fillRect/>
          </a:stretch>
        </p:blipFill>
        <p:spPr bwMode="auto">
          <a:xfrm>
            <a:off x="6172200" y="1219201"/>
            <a:ext cx="3657600" cy="4039067"/>
          </a:xfrm>
          <a:prstGeom prst="rect">
            <a:avLst/>
          </a:prstGeom>
          <a:noFill/>
          <a:ln w="9525">
            <a:noFill/>
            <a:miter lim="800000"/>
            <a:headEnd/>
            <a:tailEnd/>
          </a:ln>
        </p:spPr>
      </p:pic>
      <p:sp>
        <p:nvSpPr>
          <p:cNvPr id="5" name="Rectangle 4"/>
          <p:cNvSpPr/>
          <p:nvPr/>
        </p:nvSpPr>
        <p:spPr>
          <a:xfrm>
            <a:off x="2286000" y="5257801"/>
            <a:ext cx="7848600" cy="954107"/>
          </a:xfrm>
          <a:prstGeom prst="rect">
            <a:avLst/>
          </a:prstGeom>
        </p:spPr>
        <p:txBody>
          <a:bodyPr wrap="square">
            <a:spAutoFit/>
          </a:bodyPr>
          <a:lstStyle/>
          <a:p>
            <a:pPr marL="660400" marR="0" lvl="0" indent="-4445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Anchor the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lunate</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triquetrum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to the ulna stabilizing the ulnar corner of the wrist</a:t>
            </a:r>
          </a:p>
        </p:txBody>
      </p:sp>
      <p:sp>
        <p:nvSpPr>
          <p:cNvPr id="6" name="TextBox 5"/>
          <p:cNvSpPr txBox="1"/>
          <p:nvPr/>
        </p:nvSpPr>
        <p:spPr>
          <a:xfrm>
            <a:off x="6934200" y="3429000"/>
            <a:ext cx="5132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Franklin Gothic Heavy" panose="020B0903020102020204" pitchFamily="34" charset="0"/>
                <a:ea typeface="+mn-ea"/>
                <a:cs typeface="+mn-cs"/>
              </a:rPr>
              <a:t>UC</a:t>
            </a:r>
          </a:p>
        </p:txBody>
      </p:sp>
    </p:spTree>
    <p:extLst>
      <p:ext uri="{BB962C8B-B14F-4D97-AF65-F5344CB8AC3E}">
        <p14:creationId xmlns:p14="http://schemas.microsoft.com/office/powerpoint/2010/main" val="257055691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898160" y="299803"/>
            <a:ext cx="10515600" cy="896209"/>
          </a:xfrm>
        </p:spPr>
        <p:txBody>
          <a:bodyPr/>
          <a:lstStyle/>
          <a:p>
            <a:pPr algn="ctr">
              <a:defRPr/>
            </a:pPr>
            <a:r>
              <a:rPr lang="en-US" dirty="0">
                <a:solidFill>
                  <a:srgbClr val="FFFF00"/>
                </a:solidFill>
                <a:cs typeface="Arial" charset="0"/>
                <a:sym typeface="Arial" charset="0"/>
              </a:rPr>
              <a:t>Dorsal Carpal Ligaments</a:t>
            </a:r>
            <a:endParaRPr lang="en-US" b="0" dirty="0">
              <a:solidFill>
                <a:srgbClr val="FFFF00"/>
              </a:solidFill>
              <a:effectLst/>
            </a:endParaRPr>
          </a:p>
        </p:txBody>
      </p:sp>
      <p:pic>
        <p:nvPicPr>
          <p:cNvPr id="41986" name="Picture 2" descr="asset.png"/>
          <p:cNvPicPr>
            <a:picLocks noChangeAspect="1"/>
          </p:cNvPicPr>
          <p:nvPr/>
        </p:nvPicPr>
        <p:blipFill>
          <a:blip r:embed="rId2" cstate="print"/>
          <a:srcRect/>
          <a:stretch>
            <a:fillRect/>
          </a:stretch>
        </p:blipFill>
        <p:spPr bwMode="auto">
          <a:xfrm>
            <a:off x="1363805" y="1678898"/>
            <a:ext cx="4643112" cy="4030950"/>
          </a:xfrm>
          <a:prstGeom prst="rect">
            <a:avLst/>
          </a:prstGeom>
          <a:noFill/>
          <a:ln w="9525">
            <a:noFill/>
            <a:miter lim="800000"/>
            <a:headEnd/>
            <a:tailEnd/>
          </a:ln>
        </p:spPr>
      </p:pic>
      <p:sp>
        <p:nvSpPr>
          <p:cNvPr id="4" name="Rectangle 2"/>
          <p:cNvSpPr>
            <a:spLocks noGrp="1" noChangeArrowheads="1"/>
          </p:cNvSpPr>
          <p:nvPr>
            <p:ph idx="1"/>
          </p:nvPr>
        </p:nvSpPr>
        <p:spPr>
          <a:xfrm>
            <a:off x="6598171" y="1678898"/>
            <a:ext cx="4389619" cy="4525963"/>
          </a:xfrm>
        </p:spPr>
        <p:txBody>
          <a:bodyPr/>
          <a:lstStyle/>
          <a:p>
            <a:pPr marL="342900" indent="-342900">
              <a:spcBef>
                <a:spcPts val="700"/>
              </a:spcBef>
              <a:buFontTx/>
              <a:buChar char="•"/>
            </a:pPr>
            <a:r>
              <a:rPr lang="en-US" dirty="0">
                <a:solidFill>
                  <a:schemeClr val="bg1"/>
                </a:solidFill>
              </a:rPr>
              <a:t>Dorsal radiocarpal &amp; dorsal intercarpal ligaments play an important role in carpal stability &amp; carpal kinematics  </a:t>
            </a:r>
          </a:p>
          <a:p>
            <a:pPr marL="342900" indent="-342900">
              <a:spcBef>
                <a:spcPts val="700"/>
              </a:spcBef>
              <a:buFontTx/>
              <a:buChar char="•"/>
            </a:pPr>
            <a:r>
              <a:rPr lang="en-US" dirty="0">
                <a:solidFill>
                  <a:schemeClr val="bg1"/>
                </a:solidFill>
              </a:rPr>
              <a:t>Scaphoid stabilizers</a:t>
            </a:r>
          </a:p>
          <a:p>
            <a:pPr marL="342900" indent="-342900">
              <a:spcBef>
                <a:spcPts val="700"/>
              </a:spcBef>
              <a:buFontTx/>
              <a:buChar char="•"/>
            </a:pPr>
            <a:endParaRPr lang="en-US" sz="3200" dirty="0">
              <a:solidFill>
                <a:schemeClr val="bg1"/>
              </a:solidFill>
            </a:endParaRPr>
          </a:p>
          <a:p>
            <a:pPr marL="0" indent="0">
              <a:spcBef>
                <a:spcPts val="700"/>
              </a:spcBef>
              <a:buNone/>
            </a:pPr>
            <a:r>
              <a:rPr lang="en-US" sz="3200" dirty="0">
                <a:solidFill>
                  <a:schemeClr val="bg1"/>
                </a:solidFill>
              </a:rPr>
              <a:t>						</a:t>
            </a:r>
            <a:r>
              <a:rPr lang="en-US" sz="3200" dirty="0" err="1">
                <a:solidFill>
                  <a:schemeClr val="bg1"/>
                </a:solidFill>
              </a:rPr>
              <a:t>Viegas</a:t>
            </a:r>
            <a:r>
              <a:rPr lang="en-US" sz="3200" dirty="0">
                <a:solidFill>
                  <a:schemeClr val="bg1"/>
                </a:solidFill>
              </a:rPr>
              <a:t>, 1999</a:t>
            </a:r>
            <a:endParaRPr lang="en-US" dirty="0">
              <a:solidFill>
                <a:schemeClr val="bg1"/>
              </a:solidFill>
            </a:endParaRPr>
          </a:p>
        </p:txBody>
      </p:sp>
      <p:cxnSp>
        <p:nvCxnSpPr>
          <p:cNvPr id="5" name="Straight Connector 4">
            <a:extLst>
              <a:ext uri="{FF2B5EF4-FFF2-40B4-BE49-F238E27FC236}">
                <a16:creationId xmlns:a16="http://schemas.microsoft.com/office/drawing/2014/main" id="{B3319085-B119-4127-B47E-BE902C243873}"/>
              </a:ext>
            </a:extLst>
          </p:cNvPr>
          <p:cNvCxnSpPr>
            <a:cxnSpLocks/>
          </p:cNvCxnSpPr>
          <p:nvPr/>
        </p:nvCxnSpPr>
        <p:spPr>
          <a:xfrm flipV="1">
            <a:off x="3151188" y="3156743"/>
            <a:ext cx="1179512" cy="544514"/>
          </a:xfrm>
          <a:prstGeom prst="line">
            <a:avLst/>
          </a:prstGeom>
          <a:ln w="76200" cmpd="sng">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9EE139A-CAF1-4EF4-AC30-C69F4E6BD61A}"/>
              </a:ext>
            </a:extLst>
          </p:cNvPr>
          <p:cNvCxnSpPr>
            <a:cxnSpLocks/>
          </p:cNvCxnSpPr>
          <p:nvPr/>
        </p:nvCxnSpPr>
        <p:spPr>
          <a:xfrm>
            <a:off x="3151188" y="3701255"/>
            <a:ext cx="1363662" cy="280195"/>
          </a:xfrm>
          <a:prstGeom prst="line">
            <a:avLst/>
          </a:prstGeom>
          <a:ln w="76200" cmpd="sng">
            <a:solidFill>
              <a:srgbClr val="00999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428974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Distal Radioulnar Joint</a:t>
            </a:r>
          </a:p>
        </p:txBody>
      </p:sp>
      <p:sp>
        <p:nvSpPr>
          <p:cNvPr id="3" name="Rectangle 2"/>
          <p:cNvSpPr/>
          <p:nvPr/>
        </p:nvSpPr>
        <p:spPr>
          <a:xfrm>
            <a:off x="-377371" y="1889427"/>
            <a:ext cx="6096000" cy="3046988"/>
          </a:xfrm>
          <a:prstGeom prst="rect">
            <a:avLst/>
          </a:prstGeom>
        </p:spPr>
        <p:txBody>
          <a:bodyPr>
            <a:spAutoFit/>
          </a:bodyPr>
          <a:lstStyle/>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Distal Radioulnar Joint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Synovial, pivot joint, diarthrosis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Pronation and supination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Ulnar head and ulnar notch of the radius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Stabilized by interosseous membrane and Triangular fibrocartilage complex</a:t>
            </a:r>
          </a:p>
        </p:txBody>
      </p:sp>
      <p:pic>
        <p:nvPicPr>
          <p:cNvPr id="5" name="Picture 4"/>
          <p:cNvPicPr>
            <a:picLocks noChangeAspect="1"/>
          </p:cNvPicPr>
          <p:nvPr/>
        </p:nvPicPr>
        <p:blipFill>
          <a:blip r:embed="rId2"/>
          <a:stretch>
            <a:fillRect/>
          </a:stretch>
        </p:blipFill>
        <p:spPr>
          <a:xfrm>
            <a:off x="5446031" y="2377102"/>
            <a:ext cx="5585131" cy="2557237"/>
          </a:xfrm>
          <a:prstGeom prst="rect">
            <a:avLst/>
          </a:prstGeom>
        </p:spPr>
      </p:pic>
      <p:cxnSp>
        <p:nvCxnSpPr>
          <p:cNvPr id="8" name="Straight Arrow Connector 7"/>
          <p:cNvCxnSpPr/>
          <p:nvPr/>
        </p:nvCxnSpPr>
        <p:spPr>
          <a:xfrm flipH="1" flipV="1">
            <a:off x="8747196" y="3800435"/>
            <a:ext cx="1035433" cy="93122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43363" y="2043113"/>
            <a:ext cx="4195234" cy="1614445"/>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64912" y="4781489"/>
            <a:ext cx="11352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Head of Ulna</a:t>
            </a:r>
          </a:p>
        </p:txBody>
      </p:sp>
    </p:spTree>
    <p:extLst>
      <p:ext uri="{BB962C8B-B14F-4D97-AF65-F5344CB8AC3E}">
        <p14:creationId xmlns:p14="http://schemas.microsoft.com/office/powerpoint/2010/main" val="956634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Rectangle 3"/>
          <p:cNvSpPr>
            <a:spLocks noGrp="1" noRot="1" noChangeArrowheads="1"/>
          </p:cNvSpPr>
          <p:nvPr>
            <p:ph type="title"/>
          </p:nvPr>
        </p:nvSpPr>
        <p:spPr>
          <a:xfrm>
            <a:off x="1905000" y="152400"/>
            <a:ext cx="8229600" cy="808038"/>
          </a:xfrm>
        </p:spPr>
        <p:txBody>
          <a:bodyPr/>
          <a:lstStyle/>
          <a:p>
            <a:pPr algn="r" eaLnBrk="1" hangingPunct="1">
              <a:defRPr/>
            </a:pPr>
            <a:r>
              <a:rPr lang="en-US" dirty="0">
                <a:solidFill>
                  <a:srgbClr val="FFFF00"/>
                </a:solidFill>
              </a:rPr>
              <a:t>DRUJ</a:t>
            </a:r>
          </a:p>
        </p:txBody>
      </p:sp>
      <p:sp>
        <p:nvSpPr>
          <p:cNvPr id="518146" name="Rectangle 2"/>
          <p:cNvSpPr>
            <a:spLocks noGrp="1" noChangeArrowheads="1"/>
          </p:cNvSpPr>
          <p:nvPr>
            <p:ph type="body" sz="half" idx="1"/>
          </p:nvPr>
        </p:nvSpPr>
        <p:spPr>
          <a:xfrm>
            <a:off x="276877" y="1409700"/>
            <a:ext cx="7024361" cy="4038599"/>
          </a:xfrm>
        </p:spPr>
        <p:txBody>
          <a:bodyPr vert="horz" lIns="91440" tIns="45720" rIns="38100" bIns="45720" rtlCol="0" anchor="ctr">
            <a:normAutofit/>
          </a:bodyPr>
          <a:lstStyle/>
          <a:p>
            <a:pPr marL="698500" indent="-444500">
              <a:buSzPct val="171000"/>
              <a:defRPr/>
            </a:pPr>
            <a:r>
              <a:rPr lang="en-US" dirty="0">
                <a:solidFill>
                  <a:schemeClr val="bg1"/>
                </a:solidFill>
              </a:rPr>
              <a:t>Distal radius articulates with  ulnar head at the sigmoid or ulnar notch</a:t>
            </a:r>
          </a:p>
          <a:p>
            <a:pPr marL="698500" indent="-444500">
              <a:buSzPct val="171000"/>
              <a:defRPr/>
            </a:pPr>
            <a:r>
              <a:rPr lang="en-US" dirty="0">
                <a:solidFill>
                  <a:schemeClr val="bg1"/>
                </a:solidFill>
              </a:rPr>
              <a:t>Articulating surface of the ulnar head is the </a:t>
            </a:r>
            <a:r>
              <a:rPr lang="en-US" i="1" dirty="0">
                <a:solidFill>
                  <a:schemeClr val="bg1"/>
                </a:solidFill>
                <a:sym typeface="Garamond" pitchFamily="18" charset="0"/>
              </a:rPr>
              <a:t>seat  </a:t>
            </a:r>
          </a:p>
          <a:p>
            <a:pPr marL="698500" indent="-444500">
              <a:buSzPct val="171000"/>
              <a:defRPr/>
            </a:pPr>
            <a:r>
              <a:rPr lang="en-US" dirty="0">
                <a:solidFill>
                  <a:schemeClr val="bg1"/>
                </a:solidFill>
              </a:rPr>
              <a:t>75% of the circumference of the head is covered with articular cartilage</a:t>
            </a:r>
          </a:p>
        </p:txBody>
      </p:sp>
      <p:pic>
        <p:nvPicPr>
          <p:cNvPr id="45060" name="Picture 7" descr="ANd9GcQZUG4iLJyTVqi49ze0VIfWMBAkquoNbCcVHuz2Y5_magAoNCV1"/>
          <p:cNvPicPr>
            <a:picLocks noChangeAspect="1" noChangeArrowheads="1"/>
          </p:cNvPicPr>
          <p:nvPr/>
        </p:nvPicPr>
        <p:blipFill>
          <a:blip r:embed="rId2" cstate="print"/>
          <a:srcRect/>
          <a:stretch>
            <a:fillRect/>
          </a:stretch>
        </p:blipFill>
        <p:spPr bwMode="auto">
          <a:xfrm>
            <a:off x="7086601" y="4038600"/>
            <a:ext cx="3358217" cy="2594386"/>
          </a:xfrm>
          <a:prstGeom prst="rect">
            <a:avLst/>
          </a:prstGeom>
          <a:noFill/>
          <a:ln w="9525">
            <a:noFill/>
            <a:miter lim="800000"/>
            <a:headEnd/>
            <a:tailEnd/>
          </a:ln>
        </p:spPr>
      </p:pic>
      <p:pic>
        <p:nvPicPr>
          <p:cNvPr id="45061" name="Picture 10" descr="ANd9GcSOs0YLhKfptqhbC1g0CJm5unllYkxt6g2V-6Z1-1npiLx7ag5Alw"/>
          <p:cNvPicPr>
            <a:picLocks noChangeAspect="1" noChangeArrowheads="1"/>
          </p:cNvPicPr>
          <p:nvPr/>
        </p:nvPicPr>
        <p:blipFill>
          <a:blip r:embed="rId3" cstate="print"/>
          <a:srcRect/>
          <a:stretch>
            <a:fillRect/>
          </a:stretch>
        </p:blipFill>
        <p:spPr bwMode="auto">
          <a:xfrm>
            <a:off x="8153400" y="228601"/>
            <a:ext cx="2362200" cy="3595217"/>
          </a:xfrm>
          <a:prstGeom prst="rect">
            <a:avLst/>
          </a:prstGeom>
          <a:noFill/>
          <a:ln w="9525">
            <a:noFill/>
            <a:miter lim="800000"/>
            <a:headEnd/>
            <a:tailEnd/>
          </a:ln>
        </p:spPr>
      </p:pic>
      <p:sp>
        <p:nvSpPr>
          <p:cNvPr id="6" name="Rectangle 2"/>
          <p:cNvSpPr txBox="1">
            <a:spLocks noChangeArrowheads="1"/>
          </p:cNvSpPr>
          <p:nvPr/>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FF00"/>
                </a:solidFill>
                <a:effectLst/>
                <a:uLnTx/>
                <a:uFillTx/>
                <a:latin typeface="Calibri Light" panose="020F0302020204030204"/>
                <a:ea typeface="+mj-ea"/>
                <a:cs typeface="+mj-cs"/>
              </a:rPr>
              <a:t>Distal Radioulnar Joint</a:t>
            </a:r>
            <a:endParaRPr kumimoji="0" lang="en-US" sz="4400" b="0" i="0" u="none" strike="noStrike" kern="1200" cap="none" spc="0" normalizeH="0" baseline="0" noProof="0" dirty="0">
              <a:ln>
                <a:noFill/>
              </a:ln>
              <a:solidFill>
                <a:srgbClr val="FFFF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67096716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sz="3600" dirty="0">
                <a:solidFill>
                  <a:srgbClr val="FFFF00"/>
                </a:solidFill>
              </a:rPr>
              <a:t>Triangular Fibrocartilage Complex</a:t>
            </a:r>
          </a:p>
        </p:txBody>
      </p:sp>
      <p:sp>
        <p:nvSpPr>
          <p:cNvPr id="347139" name="Rectangle 3"/>
          <p:cNvSpPr>
            <a:spLocks noGrp="1" noChangeArrowheads="1"/>
          </p:cNvSpPr>
          <p:nvPr>
            <p:ph type="body" sz="half" idx="1"/>
          </p:nvPr>
        </p:nvSpPr>
        <p:spPr>
          <a:xfrm>
            <a:off x="568326" y="1432628"/>
            <a:ext cx="4318001" cy="4114800"/>
          </a:xfrm>
        </p:spPr>
        <p:txBody>
          <a:bodyPr>
            <a:noAutofit/>
          </a:bodyPr>
          <a:lstStyle/>
          <a:p>
            <a:r>
              <a:rPr lang="en-US" dirty="0">
                <a:solidFill>
                  <a:schemeClr val="bg1"/>
                </a:solidFill>
              </a:rPr>
              <a:t>Components</a:t>
            </a:r>
          </a:p>
          <a:p>
            <a:pPr lvl="1"/>
            <a:r>
              <a:rPr lang="en-US" sz="2800" dirty="0">
                <a:solidFill>
                  <a:schemeClr val="bg1"/>
                </a:solidFill>
              </a:rPr>
              <a:t>Intra-articular disc</a:t>
            </a:r>
          </a:p>
          <a:p>
            <a:pPr lvl="1"/>
            <a:r>
              <a:rPr lang="en-US" sz="2800" dirty="0">
                <a:solidFill>
                  <a:schemeClr val="bg1"/>
                </a:solidFill>
              </a:rPr>
              <a:t>UCL</a:t>
            </a:r>
          </a:p>
          <a:p>
            <a:pPr lvl="1"/>
            <a:r>
              <a:rPr lang="en-US" sz="2800" dirty="0">
                <a:solidFill>
                  <a:schemeClr val="bg1"/>
                </a:solidFill>
              </a:rPr>
              <a:t>R-U Ligaments</a:t>
            </a:r>
          </a:p>
          <a:p>
            <a:r>
              <a:rPr lang="en-US" dirty="0">
                <a:solidFill>
                  <a:schemeClr val="bg1"/>
                </a:solidFill>
              </a:rPr>
              <a:t>Function</a:t>
            </a:r>
          </a:p>
          <a:p>
            <a:pPr lvl="1"/>
            <a:r>
              <a:rPr lang="en-US" sz="2800" dirty="0">
                <a:solidFill>
                  <a:schemeClr val="bg1"/>
                </a:solidFill>
              </a:rPr>
              <a:t>Supports DRUJ</a:t>
            </a:r>
          </a:p>
          <a:p>
            <a:pPr lvl="1"/>
            <a:r>
              <a:rPr lang="en-US" sz="2800" dirty="0">
                <a:solidFill>
                  <a:schemeClr val="bg1"/>
                </a:solidFill>
              </a:rPr>
              <a:t>Adds to articular surface of radius</a:t>
            </a:r>
          </a:p>
          <a:p>
            <a:pPr lvl="1"/>
            <a:r>
              <a:rPr lang="en-US" sz="2800" dirty="0">
                <a:solidFill>
                  <a:schemeClr val="bg1"/>
                </a:solidFill>
              </a:rPr>
              <a:t>Compensates for shorter ulna in load transmission</a:t>
            </a:r>
          </a:p>
        </p:txBody>
      </p:sp>
      <p:pic>
        <p:nvPicPr>
          <p:cNvPr id="347140" name="Picture 4" descr="wristjoints2"/>
          <p:cNvPicPr>
            <a:picLocks noGrp="1" noChangeAspect="1" noChangeArrowheads="1"/>
          </p:cNvPicPr>
          <p:nvPr>
            <p:ph sz="half" idx="2"/>
          </p:nvPr>
        </p:nvPicPr>
        <p:blipFill>
          <a:blip r:embed="rId3" cstate="print"/>
          <a:srcRect/>
          <a:stretch>
            <a:fillRect/>
          </a:stretch>
        </p:blipFill>
        <p:spPr>
          <a:xfrm>
            <a:off x="6477000" y="1828800"/>
            <a:ext cx="3721100" cy="4800600"/>
          </a:xfrm>
          <a:noFill/>
          <a:ln/>
        </p:spPr>
      </p:pic>
      <p:sp>
        <p:nvSpPr>
          <p:cNvPr id="347141" name="Text Box 5"/>
          <p:cNvSpPr txBox="1">
            <a:spLocks noChangeArrowheads="1"/>
          </p:cNvSpPr>
          <p:nvPr/>
        </p:nvSpPr>
        <p:spPr bwMode="auto">
          <a:xfrm>
            <a:off x="5410201" y="4953000"/>
            <a:ext cx="1012825" cy="45720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54F72"/>
                </a:solidFill>
                <a:effectLst/>
                <a:uLnTx/>
                <a:uFillTx/>
                <a:latin typeface="Tahoma" pitchFamily="34" charset="0"/>
                <a:ea typeface="+mn-ea"/>
                <a:cs typeface="+mn-cs"/>
              </a:rPr>
              <a:t>DRUJ</a:t>
            </a:r>
          </a:p>
        </p:txBody>
      </p:sp>
      <p:sp>
        <p:nvSpPr>
          <p:cNvPr id="347142" name="Text Box 6"/>
          <p:cNvSpPr txBox="1">
            <a:spLocks noChangeArrowheads="1"/>
          </p:cNvSpPr>
          <p:nvPr/>
        </p:nvSpPr>
        <p:spPr bwMode="auto">
          <a:xfrm>
            <a:off x="5546726" y="3995738"/>
            <a:ext cx="955675" cy="45720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54F72"/>
                </a:solidFill>
                <a:effectLst/>
                <a:uLnTx/>
                <a:uFillTx/>
                <a:latin typeface="Tahoma" pitchFamily="34" charset="0"/>
                <a:ea typeface="+mn-ea"/>
                <a:cs typeface="+mn-cs"/>
              </a:rPr>
              <a:t>TFCC</a:t>
            </a:r>
          </a:p>
        </p:txBody>
      </p:sp>
      <p:sp>
        <p:nvSpPr>
          <p:cNvPr id="347143" name="Line 7"/>
          <p:cNvSpPr>
            <a:spLocks noChangeShapeType="1"/>
          </p:cNvSpPr>
          <p:nvPr/>
        </p:nvSpPr>
        <p:spPr bwMode="auto">
          <a:xfrm>
            <a:off x="6400800" y="4267200"/>
            <a:ext cx="762000" cy="152400"/>
          </a:xfrm>
          <a:prstGeom prst="line">
            <a:avLst/>
          </a:prstGeom>
          <a:noFill/>
          <a:ln w="76200">
            <a:solidFill>
              <a:srgbClr val="FF0000"/>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144" name="Line 8"/>
          <p:cNvSpPr>
            <a:spLocks noChangeShapeType="1"/>
          </p:cNvSpPr>
          <p:nvPr/>
        </p:nvSpPr>
        <p:spPr bwMode="auto">
          <a:xfrm flipV="1">
            <a:off x="6477000" y="5029200"/>
            <a:ext cx="1371600" cy="228600"/>
          </a:xfrm>
          <a:prstGeom prst="line">
            <a:avLst/>
          </a:prstGeom>
          <a:noFill/>
          <a:ln w="76200">
            <a:solidFill>
              <a:srgbClr val="FF0000"/>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726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idx="4294967295"/>
          </p:nvPr>
        </p:nvSpPr>
        <p:spPr>
          <a:xfrm>
            <a:off x="228601" y="239712"/>
            <a:ext cx="1981200" cy="838200"/>
          </a:xfrm>
        </p:spPr>
        <p:txBody>
          <a:bodyPr/>
          <a:lstStyle/>
          <a:p>
            <a:pPr algn="ctr" eaLnBrk="1" hangingPunct="1">
              <a:defRPr/>
            </a:pPr>
            <a:r>
              <a:rPr lang="en-US" b="0" u="sng" dirty="0">
                <a:solidFill>
                  <a:srgbClr val="FFFF00"/>
                </a:solidFill>
              </a:rPr>
              <a:t>TFCC</a:t>
            </a:r>
          </a:p>
        </p:txBody>
      </p:sp>
      <p:sp>
        <p:nvSpPr>
          <p:cNvPr id="49155" name="Rectangle 3"/>
          <p:cNvSpPr>
            <a:spLocks noGrp="1" noChangeArrowheads="1"/>
          </p:cNvSpPr>
          <p:nvPr>
            <p:ph type="body" sz="half" idx="4294967295"/>
          </p:nvPr>
        </p:nvSpPr>
        <p:spPr>
          <a:xfrm>
            <a:off x="157579" y="1264852"/>
            <a:ext cx="3952782" cy="4525963"/>
          </a:xfrm>
        </p:spPr>
        <p:txBody>
          <a:bodyPr>
            <a:normAutofit lnSpcReduction="10000"/>
          </a:bodyPr>
          <a:lstStyle/>
          <a:p>
            <a:pPr eaLnBrk="1" hangingPunct="1">
              <a:buFont typeface="Arial" pitchFamily="34" charset="0"/>
              <a:buChar char="•"/>
              <a:defRPr/>
            </a:pPr>
            <a:r>
              <a:rPr lang="en-US" dirty="0">
                <a:solidFill>
                  <a:schemeClr val="bg1"/>
                </a:solidFill>
              </a:rPr>
              <a:t>Originates from sigmoid notch and inserts into the ulnar fovea and the base of the </a:t>
            </a:r>
            <a:r>
              <a:rPr lang="en-US" dirty="0" err="1">
                <a:solidFill>
                  <a:schemeClr val="bg1"/>
                </a:solidFill>
              </a:rPr>
              <a:t>styloid</a:t>
            </a:r>
            <a:endParaRPr lang="en-US" dirty="0">
              <a:solidFill>
                <a:schemeClr val="bg1"/>
              </a:solidFill>
            </a:endParaRPr>
          </a:p>
          <a:p>
            <a:pPr eaLnBrk="1" hangingPunct="1">
              <a:buFont typeface="Arial" pitchFamily="34" charset="0"/>
              <a:buChar char="•"/>
              <a:defRPr/>
            </a:pPr>
            <a:r>
              <a:rPr lang="en-US" dirty="0">
                <a:solidFill>
                  <a:schemeClr val="bg1"/>
                </a:solidFill>
              </a:rPr>
              <a:t>Includes dorsal and volar </a:t>
            </a:r>
            <a:r>
              <a:rPr lang="en-US" dirty="0" err="1">
                <a:solidFill>
                  <a:schemeClr val="bg1"/>
                </a:solidFill>
              </a:rPr>
              <a:t>radioulnar</a:t>
            </a:r>
            <a:r>
              <a:rPr lang="en-US" dirty="0">
                <a:solidFill>
                  <a:schemeClr val="bg1"/>
                </a:solidFill>
              </a:rPr>
              <a:t> ligaments, ulnocarpal ligaments, ECU  </a:t>
            </a:r>
            <a:r>
              <a:rPr lang="en-US" dirty="0" err="1">
                <a:solidFill>
                  <a:schemeClr val="bg1"/>
                </a:solidFill>
              </a:rPr>
              <a:t>subsheath</a:t>
            </a:r>
            <a:r>
              <a:rPr lang="en-US" dirty="0">
                <a:solidFill>
                  <a:schemeClr val="bg1"/>
                </a:solidFill>
              </a:rPr>
              <a:t>, and articular disc or meniscus homologue </a:t>
            </a:r>
          </a:p>
          <a:p>
            <a:pPr eaLnBrk="1" hangingPunct="1">
              <a:buNone/>
              <a:defRPr/>
            </a:pPr>
            <a:r>
              <a:rPr lang="en-US" dirty="0">
                <a:solidFill>
                  <a:schemeClr val="bg1"/>
                </a:solidFill>
              </a:rPr>
              <a:t>   (TFC proper)</a:t>
            </a:r>
          </a:p>
        </p:txBody>
      </p:sp>
      <p:pic>
        <p:nvPicPr>
          <p:cNvPr id="53252" name="Picture 5"/>
          <p:cNvPicPr>
            <a:picLocks noChangeAspect="1" noChangeArrowheads="1"/>
          </p:cNvPicPr>
          <p:nvPr/>
        </p:nvPicPr>
        <p:blipFill rotWithShape="1">
          <a:blip r:embed="rId2" cstate="print"/>
          <a:srcRect l="6250" t="3656" r="6429" b="17045"/>
          <a:stretch/>
        </p:blipFill>
        <p:spPr bwMode="auto">
          <a:xfrm>
            <a:off x="4186340" y="561642"/>
            <a:ext cx="4190260" cy="4021571"/>
          </a:xfrm>
          <a:prstGeom prst="rect">
            <a:avLst/>
          </a:prstGeom>
          <a:noFill/>
          <a:ln w="9525">
            <a:noFill/>
            <a:miter lim="800000"/>
            <a:headEnd/>
            <a:tailEnd/>
          </a:ln>
        </p:spPr>
      </p:pic>
      <p:pic>
        <p:nvPicPr>
          <p:cNvPr id="5" name="Picture 7" descr="ANd9GcS4YCLTByvwy4sz605ZVsmke1HAzo7ZuyyD0BbfoiRNx-BBksqt"/>
          <p:cNvPicPr>
            <a:picLocks noChangeAspect="1" noChangeArrowheads="1"/>
          </p:cNvPicPr>
          <p:nvPr/>
        </p:nvPicPr>
        <p:blipFill>
          <a:blip r:embed="rId3" cstate="print"/>
          <a:srcRect/>
          <a:stretch>
            <a:fillRect/>
          </a:stretch>
        </p:blipFill>
        <p:spPr bwMode="auto">
          <a:xfrm>
            <a:off x="8523601" y="2787588"/>
            <a:ext cx="3510820" cy="3985254"/>
          </a:xfrm>
          <a:prstGeom prst="rect">
            <a:avLst/>
          </a:prstGeom>
          <a:noFill/>
          <a:ln w="9525">
            <a:noFill/>
            <a:miter lim="800000"/>
            <a:headEnd/>
            <a:tailEnd/>
          </a:ln>
        </p:spPr>
      </p:pic>
    </p:spTree>
    <p:extLst>
      <p:ext uri="{BB962C8B-B14F-4D97-AF65-F5344CB8AC3E}">
        <p14:creationId xmlns:p14="http://schemas.microsoft.com/office/powerpoint/2010/main" val="21261329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Proximal Radioulnar Joint</a:t>
            </a:r>
          </a:p>
        </p:txBody>
      </p:sp>
      <p:sp>
        <p:nvSpPr>
          <p:cNvPr id="3" name="Rectangle 2"/>
          <p:cNvSpPr/>
          <p:nvPr/>
        </p:nvSpPr>
        <p:spPr>
          <a:xfrm>
            <a:off x="-377371" y="1889427"/>
            <a:ext cx="6096000" cy="4401205"/>
          </a:xfrm>
          <a:prstGeom prst="rect">
            <a:avLst/>
          </a:prstGeom>
        </p:spPr>
        <p:txBody>
          <a:bodyPr>
            <a:spAutoFit/>
          </a:bodyPr>
          <a:lstStyle/>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Proximal Radioulnar Joint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Synovial, pivot joint , diarthrosis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Pronation and supination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Radial head and radial notch of the ulna </a:t>
            </a:r>
          </a:p>
          <a:p>
            <a:pPr marL="1828800" lvl="3" indent="-457200">
              <a:buFont typeface="Arial" panose="020B0604020202020204" pitchFamily="34" charset="0"/>
              <a:buChar char="•"/>
              <a:defRPr/>
            </a:pPr>
            <a:r>
              <a:rPr lang="en-US" sz="2800" dirty="0">
                <a:solidFill>
                  <a:prstClr val="black"/>
                </a:solidFill>
                <a:latin typeface="Calibri"/>
              </a:rPr>
              <a:t>Radial notch also known as lesser sigmoid notch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Annular ligament makes it all possible</a:t>
            </a:r>
          </a:p>
        </p:txBody>
      </p:sp>
      <p:pic>
        <p:nvPicPr>
          <p:cNvPr id="4" name="Picture 3"/>
          <p:cNvPicPr>
            <a:picLocks noChangeAspect="1"/>
          </p:cNvPicPr>
          <p:nvPr/>
        </p:nvPicPr>
        <p:blipFill>
          <a:blip r:embed="rId2"/>
          <a:stretch>
            <a:fillRect/>
          </a:stretch>
        </p:blipFill>
        <p:spPr>
          <a:xfrm>
            <a:off x="5986463" y="2009775"/>
            <a:ext cx="4362450" cy="3495675"/>
          </a:xfrm>
          <a:prstGeom prst="rect">
            <a:avLst/>
          </a:prstGeom>
        </p:spPr>
      </p:pic>
      <p:sp>
        <p:nvSpPr>
          <p:cNvPr id="7" name="Rectangle 6"/>
          <p:cNvSpPr/>
          <p:nvPr/>
        </p:nvSpPr>
        <p:spPr>
          <a:xfrm>
            <a:off x="9053513" y="3757612"/>
            <a:ext cx="1076325" cy="37147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34107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idx="4294967295"/>
          </p:nvPr>
        </p:nvSpPr>
        <p:spPr>
          <a:xfrm>
            <a:off x="228601" y="239712"/>
            <a:ext cx="1981200" cy="838200"/>
          </a:xfrm>
        </p:spPr>
        <p:txBody>
          <a:bodyPr/>
          <a:lstStyle/>
          <a:p>
            <a:pPr algn="ctr" eaLnBrk="1" hangingPunct="1">
              <a:defRPr/>
            </a:pPr>
            <a:r>
              <a:rPr lang="en-US" b="0" u="sng" dirty="0">
                <a:solidFill>
                  <a:srgbClr val="FFFF00"/>
                </a:solidFill>
              </a:rPr>
              <a:t>TFCC</a:t>
            </a:r>
          </a:p>
        </p:txBody>
      </p:sp>
      <p:sp>
        <p:nvSpPr>
          <p:cNvPr id="49155" name="Rectangle 3"/>
          <p:cNvSpPr>
            <a:spLocks noGrp="1" noChangeArrowheads="1"/>
          </p:cNvSpPr>
          <p:nvPr>
            <p:ph type="body" sz="half" idx="4294967295"/>
          </p:nvPr>
        </p:nvSpPr>
        <p:spPr>
          <a:xfrm>
            <a:off x="157579" y="1264852"/>
            <a:ext cx="3952782" cy="4525963"/>
          </a:xfrm>
        </p:spPr>
        <p:txBody>
          <a:bodyPr>
            <a:normAutofit lnSpcReduction="10000"/>
          </a:bodyPr>
          <a:lstStyle/>
          <a:p>
            <a:pPr eaLnBrk="1" hangingPunct="1">
              <a:buFont typeface="Arial" pitchFamily="34" charset="0"/>
              <a:buChar char="•"/>
              <a:defRPr/>
            </a:pPr>
            <a:r>
              <a:rPr lang="en-US" dirty="0">
                <a:solidFill>
                  <a:schemeClr val="bg1"/>
                </a:solidFill>
              </a:rPr>
              <a:t>Originates from sigmoid notch and inserts into the ulnar fovea and the base of the </a:t>
            </a:r>
            <a:r>
              <a:rPr lang="en-US" dirty="0" err="1">
                <a:solidFill>
                  <a:schemeClr val="bg1"/>
                </a:solidFill>
              </a:rPr>
              <a:t>styloid</a:t>
            </a:r>
            <a:endParaRPr lang="en-US" dirty="0">
              <a:solidFill>
                <a:schemeClr val="bg1"/>
              </a:solidFill>
            </a:endParaRPr>
          </a:p>
          <a:p>
            <a:pPr eaLnBrk="1" hangingPunct="1">
              <a:buFont typeface="Arial" pitchFamily="34" charset="0"/>
              <a:buChar char="•"/>
              <a:defRPr/>
            </a:pPr>
            <a:r>
              <a:rPr lang="en-US" dirty="0">
                <a:solidFill>
                  <a:schemeClr val="bg1"/>
                </a:solidFill>
              </a:rPr>
              <a:t>Includes dorsal and volar </a:t>
            </a:r>
            <a:r>
              <a:rPr lang="en-US" dirty="0" err="1">
                <a:solidFill>
                  <a:schemeClr val="bg1"/>
                </a:solidFill>
              </a:rPr>
              <a:t>radioulnar</a:t>
            </a:r>
            <a:r>
              <a:rPr lang="en-US" dirty="0">
                <a:solidFill>
                  <a:schemeClr val="bg1"/>
                </a:solidFill>
              </a:rPr>
              <a:t> ligaments, ulnocarpal ligaments, ECU  </a:t>
            </a:r>
            <a:r>
              <a:rPr lang="en-US" dirty="0" err="1">
                <a:solidFill>
                  <a:schemeClr val="bg1"/>
                </a:solidFill>
              </a:rPr>
              <a:t>subsheath</a:t>
            </a:r>
            <a:r>
              <a:rPr lang="en-US" dirty="0">
                <a:solidFill>
                  <a:schemeClr val="bg1"/>
                </a:solidFill>
              </a:rPr>
              <a:t>, and articular disc or meniscus homologue </a:t>
            </a:r>
          </a:p>
          <a:p>
            <a:pPr eaLnBrk="1" hangingPunct="1">
              <a:buNone/>
              <a:defRPr/>
            </a:pPr>
            <a:r>
              <a:rPr lang="en-US" dirty="0">
                <a:solidFill>
                  <a:schemeClr val="bg1"/>
                </a:solidFill>
              </a:rPr>
              <a:t>   (TFC proper)</a:t>
            </a:r>
          </a:p>
        </p:txBody>
      </p:sp>
      <p:pic>
        <p:nvPicPr>
          <p:cNvPr id="1026" name="Picture 2" descr="Triangular Fibrocartilage Complex Injuries | Musculoskeletal Key">
            <a:extLst>
              <a:ext uri="{FF2B5EF4-FFF2-40B4-BE49-F238E27FC236}">
                <a16:creationId xmlns:a16="http://schemas.microsoft.com/office/drawing/2014/main" id="{843DC6AB-ED4A-4743-86A9-89E45C9D7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330" y="149977"/>
            <a:ext cx="7139904" cy="655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3193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rrowheads="1"/>
          </p:cNvSpPr>
          <p:nvPr>
            <p:ph type="title"/>
          </p:nvPr>
        </p:nvSpPr>
        <p:spPr>
          <a:xfrm>
            <a:off x="1981200" y="197317"/>
            <a:ext cx="8229600" cy="792162"/>
          </a:xfrm>
        </p:spPr>
        <p:txBody>
          <a:bodyPr vert="horz" lIns="91440" tIns="45720" rIns="38100" bIns="45720" rtlCol="0" anchor="ctr">
            <a:normAutofit/>
          </a:bodyPr>
          <a:lstStyle/>
          <a:p>
            <a:pPr algn="ctr" eaLnBrk="1" hangingPunct="1">
              <a:defRPr/>
            </a:pPr>
            <a:r>
              <a:rPr lang="en-US" sz="3600" dirty="0">
                <a:solidFill>
                  <a:srgbClr val="FFFF00"/>
                </a:solidFill>
              </a:rPr>
              <a:t>Dorsal and Volar Radioulnar Ligaments</a:t>
            </a:r>
          </a:p>
        </p:txBody>
      </p:sp>
      <p:sp>
        <p:nvSpPr>
          <p:cNvPr id="536579" name="Rectangle 3"/>
          <p:cNvSpPr>
            <a:spLocks noGrp="1" noChangeArrowheads="1"/>
          </p:cNvSpPr>
          <p:nvPr>
            <p:ph sz="half" idx="1"/>
          </p:nvPr>
        </p:nvSpPr>
        <p:spPr>
          <a:xfrm>
            <a:off x="226166" y="1141879"/>
            <a:ext cx="4648200" cy="1447800"/>
          </a:xfrm>
        </p:spPr>
        <p:txBody>
          <a:bodyPr vert="horz" lIns="91440" tIns="45720" rIns="38100" bIns="45720" rtlCol="0" anchor="ctr">
            <a:normAutofit/>
          </a:bodyPr>
          <a:lstStyle/>
          <a:p>
            <a:pPr marL="698500" indent="-444500">
              <a:buSzPct val="171000"/>
              <a:buNone/>
              <a:defRPr/>
            </a:pPr>
            <a:r>
              <a:rPr lang="en-US" dirty="0">
                <a:solidFill>
                  <a:srgbClr val="FFFF00"/>
                </a:solidFill>
              </a:rPr>
              <a:t>Dorsal</a:t>
            </a:r>
            <a:r>
              <a:rPr lang="en-US" dirty="0"/>
              <a:t>: </a:t>
            </a:r>
            <a:r>
              <a:rPr lang="en-US" dirty="0">
                <a:solidFill>
                  <a:schemeClr val="bg1"/>
                </a:solidFill>
              </a:rPr>
              <a:t>Attach to radius at dorsal sigmoid notch </a:t>
            </a:r>
          </a:p>
        </p:txBody>
      </p:sp>
      <p:pic>
        <p:nvPicPr>
          <p:cNvPr id="56324" name="Picture 2"/>
          <p:cNvPicPr>
            <a:picLocks noGrp="1" noChangeAspect="1" noChangeArrowheads="1"/>
          </p:cNvPicPr>
          <p:nvPr>
            <p:ph sz="half" idx="2"/>
          </p:nvPr>
        </p:nvPicPr>
        <p:blipFill>
          <a:blip r:embed="rId3" cstate="print"/>
          <a:srcRect t="53900" b="10519"/>
          <a:stretch>
            <a:fillRect/>
          </a:stretch>
        </p:blipFill>
        <p:spPr>
          <a:xfrm>
            <a:off x="5841507" y="1219199"/>
            <a:ext cx="5392268" cy="2136559"/>
          </a:xfrm>
          <a:noFill/>
        </p:spPr>
      </p:pic>
      <p:pic>
        <p:nvPicPr>
          <p:cNvPr id="5" name="Picture 2"/>
          <p:cNvPicPr>
            <a:picLocks noChangeAspect="1" noChangeArrowheads="1"/>
          </p:cNvPicPr>
          <p:nvPr/>
        </p:nvPicPr>
        <p:blipFill>
          <a:blip r:embed="rId4" cstate="print"/>
          <a:srcRect t="31579" b="12281"/>
          <a:stretch>
            <a:fillRect/>
          </a:stretch>
        </p:blipFill>
        <p:spPr bwMode="auto">
          <a:xfrm>
            <a:off x="5841507" y="3725908"/>
            <a:ext cx="4896267" cy="3072167"/>
          </a:xfrm>
          <a:prstGeom prst="rect">
            <a:avLst/>
          </a:prstGeom>
          <a:noFill/>
          <a:ln w="9525">
            <a:noFill/>
            <a:miter lim="800000"/>
            <a:headEnd/>
            <a:tailEnd/>
          </a:ln>
        </p:spPr>
      </p:pic>
      <p:sp>
        <p:nvSpPr>
          <p:cNvPr id="6" name="TextBox 5"/>
          <p:cNvSpPr txBox="1"/>
          <p:nvPr/>
        </p:nvSpPr>
        <p:spPr>
          <a:xfrm>
            <a:off x="226166" y="3292157"/>
            <a:ext cx="5439118" cy="3385542"/>
          </a:xfrm>
          <a:prstGeom prst="rect">
            <a:avLst/>
          </a:prstGeom>
          <a:noFill/>
        </p:spPr>
        <p:txBody>
          <a:bodyPr wrap="none" rtlCol="0">
            <a:spAutoFit/>
          </a:bodyPr>
          <a:lstStyle/>
          <a:p>
            <a:pPr marL="698500" marR="0" lvl="0" indent="-4445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Volar: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Attach entirely to the fovea;</a:t>
            </a:r>
          </a:p>
          <a:p>
            <a:pPr marL="698500" marR="0" lvl="0" indent="-4445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Attach to radius at volar</a:t>
            </a:r>
          </a:p>
          <a:p>
            <a:pPr marL="698500" marR="0" lvl="0" indent="-4445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sigmoid notch;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interdigitates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698500" marR="0" lvl="0" indent="-4445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with DRU ligament;</a:t>
            </a:r>
          </a:p>
          <a:p>
            <a:pPr marL="698500" marR="0" lvl="0" indent="-4445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acts as proximal </a:t>
            </a:r>
          </a:p>
          <a:p>
            <a:pPr marL="698500" marR="0" lvl="0" indent="-4445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attachment of the UL </a:t>
            </a:r>
          </a:p>
          <a:p>
            <a:pPr marL="698500" marR="0" lvl="0" indent="-4445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and UT ligaments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2007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115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75432" y="37490"/>
            <a:ext cx="8857130" cy="1927225"/>
          </a:xfrm>
        </p:spPr>
        <p:txBody>
          <a:bodyPr>
            <a:normAutofit/>
          </a:bodyPr>
          <a:lstStyle/>
          <a:p>
            <a:pPr algn="ctr"/>
            <a:r>
              <a:rPr lang="en-US" dirty="0">
                <a:solidFill>
                  <a:srgbClr val="00B050"/>
                </a:solidFill>
              </a:rPr>
              <a:t>Anatomy of the Hand Joints</a:t>
            </a:r>
          </a:p>
        </p:txBody>
      </p:sp>
      <p:sp>
        <p:nvSpPr>
          <p:cNvPr id="3" name="Subtitle 2"/>
          <p:cNvSpPr>
            <a:spLocks noGrp="1"/>
          </p:cNvSpPr>
          <p:nvPr>
            <p:ph type="subTitle" idx="1"/>
          </p:nvPr>
        </p:nvSpPr>
        <p:spPr>
          <a:xfrm>
            <a:off x="2075432" y="2091760"/>
            <a:ext cx="8534400" cy="1752600"/>
          </a:xfrm>
        </p:spPr>
        <p:txBody>
          <a:bodyPr>
            <a:normAutofit/>
          </a:bodyPr>
          <a:lstStyle/>
          <a:p>
            <a:pPr algn="ctr"/>
            <a:r>
              <a:rPr lang="en-US" b="1" dirty="0"/>
              <a:t>Jane Fedorczyk , PT, PhD, CHT</a:t>
            </a:r>
          </a:p>
          <a:p>
            <a:pPr algn="ctr"/>
            <a:r>
              <a:rPr lang="en-US" b="1" dirty="0"/>
              <a:t>Certified Hand Therapist</a:t>
            </a:r>
          </a:p>
          <a:p>
            <a:pPr algn="ctr"/>
            <a:r>
              <a:rPr lang="en-US" b="1" dirty="0">
                <a:hlinkClick r:id="rId2"/>
              </a:rPr>
              <a:t>Jane.Fedorczyk@Jefferson.edu</a:t>
            </a:r>
            <a:endParaRPr lang="en-US" b="1" dirty="0"/>
          </a:p>
          <a:p>
            <a:pPr algn="ctr"/>
            <a:endParaRPr lang="en-US" b="1" dirty="0"/>
          </a:p>
        </p:txBody>
      </p:sp>
      <p:pic>
        <p:nvPicPr>
          <p:cNvPr id="4" name="Picture 3">
            <a:extLst>
              <a:ext uri="{FF2B5EF4-FFF2-40B4-BE49-F238E27FC236}">
                <a16:creationId xmlns:a16="http://schemas.microsoft.com/office/drawing/2014/main" id="{894D61CE-ADD6-44E1-A44F-9D0F4A811619}"/>
              </a:ext>
            </a:extLst>
          </p:cNvPr>
          <p:cNvPicPr>
            <a:picLocks noChangeAspect="1"/>
          </p:cNvPicPr>
          <p:nvPr/>
        </p:nvPicPr>
        <p:blipFill rotWithShape="1">
          <a:blip r:embed="rId3">
            <a:extLst>
              <a:ext uri="{28A0092B-C50C-407E-A947-70E740481C1C}">
                <a14:useLocalDpi xmlns:a14="http://schemas.microsoft.com/office/drawing/2010/main" val="0"/>
              </a:ext>
            </a:extLst>
          </a:blip>
          <a:srcRect l="20543" t="26581" r="21266" b="52945"/>
          <a:stretch/>
        </p:blipFill>
        <p:spPr>
          <a:xfrm>
            <a:off x="2768198" y="3844360"/>
            <a:ext cx="7471598" cy="1752597"/>
          </a:xfrm>
          <a:prstGeom prst="rect">
            <a:avLst/>
          </a:prstGeom>
        </p:spPr>
      </p:pic>
      <p:sp>
        <p:nvSpPr>
          <p:cNvPr id="6" name="Subtitle 2">
            <a:extLst>
              <a:ext uri="{FF2B5EF4-FFF2-40B4-BE49-F238E27FC236}">
                <a16:creationId xmlns:a16="http://schemas.microsoft.com/office/drawing/2014/main" id="{877989B3-489F-47CD-8C6B-1DD034DDFBDA}"/>
              </a:ext>
            </a:extLst>
          </p:cNvPr>
          <p:cNvSpPr txBox="1">
            <a:spLocks/>
          </p:cNvSpPr>
          <p:nvPr/>
        </p:nvSpPr>
        <p:spPr bwMode="auto">
          <a:xfrm>
            <a:off x="407997" y="5832244"/>
            <a:ext cx="12192000" cy="59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Clr>
                <a:schemeClr val="accent1"/>
              </a:buClr>
              <a:buSzPct val="85000"/>
              <a:buFont typeface="Arial" panose="020B0604020202020204" pitchFamily="34" charset="0"/>
              <a:buNone/>
              <a:defRPr sz="2800" kern="1200">
                <a:solidFill>
                  <a:schemeClr val="tx1">
                    <a:lumMod val="75000"/>
                    <a:lumOff val="25000"/>
                  </a:schemeClr>
                </a:solidFill>
                <a:latin typeface="Calibri" pitchFamily="34" charset="0"/>
                <a:ea typeface="Calibri" panose="020F0502020204030204" pitchFamily="34" charset="0"/>
                <a:cs typeface="Calibri" pitchFamily="34" charset="0"/>
              </a:defRPr>
            </a:lvl1pPr>
            <a:lvl2pPr marL="457200" indent="0" algn="ctr" rtl="0" eaLnBrk="1" fontAlgn="base" hangingPunct="1">
              <a:spcBef>
                <a:spcPct val="20000"/>
              </a:spcBef>
              <a:spcAft>
                <a:spcPct val="0"/>
              </a:spcAft>
              <a:buClr>
                <a:schemeClr val="accent1"/>
              </a:buClr>
              <a:buSzPct val="85000"/>
              <a:buFont typeface="Arial" panose="020B0604020202020204" pitchFamily="34" charset="0"/>
              <a:buNone/>
              <a:defRPr sz="2400" kern="1200">
                <a:solidFill>
                  <a:schemeClr val="tx1">
                    <a:tint val="75000"/>
                  </a:schemeClr>
                </a:solidFill>
                <a:latin typeface="Calibri" pitchFamily="34" charset="0"/>
                <a:ea typeface="Calibri" panose="020F0502020204030204" pitchFamily="34" charset="0"/>
                <a:cs typeface="Calibri" pitchFamily="34" charset="0"/>
              </a:defRPr>
            </a:lvl2pPr>
            <a:lvl3pPr marL="914400" indent="0" algn="ctr" rtl="0" eaLnBrk="1" fontAlgn="base" hangingPunct="1">
              <a:spcBef>
                <a:spcPct val="20000"/>
              </a:spcBef>
              <a:spcAft>
                <a:spcPct val="0"/>
              </a:spcAft>
              <a:buClr>
                <a:schemeClr val="accent1"/>
              </a:buClr>
              <a:buSzPct val="90000"/>
              <a:buFont typeface="Arial" panose="020B0604020202020204" pitchFamily="34" charset="0"/>
              <a:buNone/>
              <a:defRPr sz="2000" kern="1200">
                <a:solidFill>
                  <a:schemeClr val="tx1">
                    <a:tint val="75000"/>
                  </a:schemeClr>
                </a:solidFill>
                <a:latin typeface="Calibri" pitchFamily="34" charset="0"/>
                <a:ea typeface="Calibri" panose="020F0502020204030204" pitchFamily="34" charset="0"/>
                <a:cs typeface="Calibri" pitchFamily="34" charset="0"/>
              </a:defRPr>
            </a:lvl3pPr>
            <a:lvl4pPr marL="1371600" indent="0" algn="ctr" rtl="0" eaLnBrk="1" fontAlgn="base" hangingPunct="1">
              <a:spcBef>
                <a:spcPct val="20000"/>
              </a:spcBef>
              <a:spcAft>
                <a:spcPct val="0"/>
              </a:spcAft>
              <a:buClr>
                <a:schemeClr val="accent1"/>
              </a:buClr>
              <a:buFont typeface="Arial" panose="020B0604020202020204" pitchFamily="34" charset="0"/>
              <a:buNone/>
              <a:defRPr kern="1200">
                <a:solidFill>
                  <a:schemeClr val="tx1">
                    <a:tint val="75000"/>
                  </a:schemeClr>
                </a:solidFill>
                <a:latin typeface="Calibri" pitchFamily="34" charset="0"/>
                <a:ea typeface="Calibri" panose="020F0502020204030204" pitchFamily="34" charset="0"/>
                <a:cs typeface="Calibri" pitchFamily="34" charset="0"/>
              </a:defRPr>
            </a:lvl4pPr>
            <a:lvl5pPr marL="1828800" indent="0" algn="ctr" rtl="0" eaLnBrk="1" fontAlgn="base" hangingPunct="1">
              <a:spcBef>
                <a:spcPct val="20000"/>
              </a:spcBef>
              <a:spcAft>
                <a:spcPct val="0"/>
              </a:spcAft>
              <a:buClr>
                <a:schemeClr val="accent1"/>
              </a:buClr>
              <a:buSzPct val="100000"/>
              <a:buFont typeface="Arial" panose="020B0604020202020204" pitchFamily="34" charset="0"/>
              <a:buNone/>
              <a:defRPr sz="1600" kern="1200">
                <a:solidFill>
                  <a:schemeClr val="tx1">
                    <a:tint val="75000"/>
                  </a:schemeClr>
                </a:solidFill>
                <a:latin typeface="Calibri" pitchFamily="34" charset="0"/>
                <a:ea typeface="Calibri" panose="020F0502020204030204" pitchFamily="34" charset="0"/>
                <a:cs typeface="Calibri" pitchFamily="34" charset="0"/>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b="1" dirty="0">
                <a:solidFill>
                  <a:schemeClr val="tx1"/>
                </a:solidFill>
              </a:rPr>
              <a:t>Center for Hand &amp; Upper Limb Health and Performance</a:t>
            </a:r>
          </a:p>
          <a:p>
            <a:pPr algn="ctr"/>
            <a:r>
              <a:rPr lang="en-US" b="1" dirty="0"/>
              <a:t> </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3290671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96050" y="1761946"/>
            <a:ext cx="4457700" cy="4333875"/>
          </a:xfrm>
          <a:prstGeom prst="rect">
            <a:avLst/>
          </a:prstGeom>
        </p:spPr>
      </p:pic>
      <p:sp>
        <p:nvSpPr>
          <p:cNvPr id="2" name="Title 1"/>
          <p:cNvSpPr>
            <a:spLocks noGrp="1"/>
          </p:cNvSpPr>
          <p:nvPr>
            <p:ph type="title"/>
          </p:nvPr>
        </p:nvSpPr>
        <p:spPr/>
        <p:txBody>
          <a:bodyPr/>
          <a:lstStyle/>
          <a:p>
            <a:r>
              <a:rPr lang="en-US" dirty="0"/>
              <a:t>1</a:t>
            </a:r>
            <a:r>
              <a:rPr lang="en-US" baseline="30000" dirty="0"/>
              <a:t>st</a:t>
            </a:r>
            <a:r>
              <a:rPr lang="en-US" dirty="0"/>
              <a:t> Carpometacarpal Joint</a:t>
            </a:r>
          </a:p>
        </p:txBody>
      </p:sp>
      <p:sp>
        <p:nvSpPr>
          <p:cNvPr id="3" name="TextBox 2"/>
          <p:cNvSpPr txBox="1"/>
          <p:nvPr/>
        </p:nvSpPr>
        <p:spPr>
          <a:xfrm>
            <a:off x="-298746" y="1577280"/>
            <a:ext cx="6307660" cy="5016758"/>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Type of Joint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Diarthrosis, saddle, synovial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Articulating Surfaces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Trapezium</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Base of 1</a:t>
            </a:r>
            <a:r>
              <a:rPr kumimoji="0" lang="en-US" sz="2000" b="0" i="0" u="none" strike="noStrike" kern="1200" cap="none" spc="0" normalizeH="0" baseline="30000" noProof="0" dirty="0">
                <a:ln>
                  <a:noFill/>
                </a:ln>
                <a:solidFill>
                  <a:prstClr val="black"/>
                </a:solidFill>
                <a:effectLst/>
                <a:uLnTx/>
                <a:uFillTx/>
                <a:latin typeface="Calibri"/>
                <a:ea typeface="+mn-ea"/>
                <a:cs typeface="+mn-cs"/>
              </a:rPr>
              <a:t>st</a:t>
            </a:r>
            <a:r>
              <a:rPr kumimoji="0" lang="en-US" sz="2000" b="0" i="0" u="none" strike="noStrike" kern="1200" cap="none" spc="0" normalizeH="0" baseline="0" noProof="0" dirty="0">
                <a:ln>
                  <a:noFill/>
                </a:ln>
                <a:solidFill>
                  <a:prstClr val="black"/>
                </a:solidFill>
                <a:effectLst/>
                <a:uLnTx/>
                <a:uFillTx/>
                <a:latin typeface="Calibri"/>
                <a:ea typeface="+mn-ea"/>
                <a:cs typeface="+mn-cs"/>
              </a:rPr>
              <a:t> Metacarpal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Movements/Function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Flexion, extension, abduction, adduction, opposition</a:t>
            </a:r>
            <a:endPar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Considerations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Remember atypical planes for movement as we discussed</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Arrow Connector 5"/>
          <p:cNvCxnSpPr/>
          <p:nvPr/>
        </p:nvCxnSpPr>
        <p:spPr>
          <a:xfrm flipH="1">
            <a:off x="9138921" y="2328863"/>
            <a:ext cx="1431271" cy="2949611"/>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762206" y="1577280"/>
            <a:ext cx="21587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1</a:t>
            </a:r>
            <a:r>
              <a:rPr kumimoji="0" lang="en-US" sz="1800" b="0" i="0" u="none" strike="noStrike" kern="1200" cap="none" spc="0" normalizeH="0" baseline="30000" noProof="0" dirty="0">
                <a:ln>
                  <a:noFill/>
                </a:ln>
                <a:solidFill>
                  <a:srgbClr val="F79646">
                    <a:lumMod val="75000"/>
                  </a:srgbClr>
                </a:solidFill>
                <a:effectLst/>
                <a:uLnTx/>
                <a:uFillTx/>
                <a:latin typeface="Calibri"/>
                <a:ea typeface="+mn-ea"/>
                <a:cs typeface="+mn-cs"/>
              </a:rPr>
              <a:t>st</a:t>
            </a: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 Carpometacarpal Joint</a:t>
            </a:r>
          </a:p>
        </p:txBody>
      </p:sp>
    </p:spTree>
    <p:extLst>
      <p:ext uri="{BB962C8B-B14F-4D97-AF65-F5344CB8AC3E}">
        <p14:creationId xmlns:p14="http://schemas.microsoft.com/office/powerpoint/2010/main" val="1041384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xfrm>
            <a:off x="834232" y="257991"/>
            <a:ext cx="5261768" cy="1371600"/>
          </a:xfrm>
        </p:spPr>
        <p:txBody>
          <a:bodyPr>
            <a:normAutofit fontScale="90000"/>
          </a:bodyPr>
          <a:lstStyle/>
          <a:p>
            <a:pPr algn="ctr"/>
            <a:r>
              <a:rPr lang="en-US" sz="3600" dirty="0">
                <a:solidFill>
                  <a:srgbClr val="FFFF00"/>
                </a:solidFill>
              </a:rPr>
              <a:t>CMC Joint Anatomy- inherently unstable and at risk for degenerative changes</a:t>
            </a:r>
          </a:p>
        </p:txBody>
      </p:sp>
      <p:sp>
        <p:nvSpPr>
          <p:cNvPr id="495619" name="Rectangle 3"/>
          <p:cNvSpPr>
            <a:spLocks noGrp="1" noChangeArrowheads="1"/>
          </p:cNvSpPr>
          <p:nvPr>
            <p:ph type="body" sz="half" idx="1"/>
          </p:nvPr>
        </p:nvSpPr>
        <p:spPr>
          <a:xfrm>
            <a:off x="120570" y="1973967"/>
            <a:ext cx="6432630" cy="4434068"/>
          </a:xfrm>
        </p:spPr>
        <p:txBody>
          <a:bodyPr>
            <a:normAutofit/>
          </a:bodyPr>
          <a:lstStyle/>
          <a:p>
            <a:pPr>
              <a:lnSpc>
                <a:spcPct val="90000"/>
              </a:lnSpc>
            </a:pPr>
            <a:r>
              <a:rPr lang="en-US" dirty="0">
                <a:solidFill>
                  <a:schemeClr val="bg1"/>
                </a:solidFill>
                <a:latin typeface="Comic Sans MS" pitchFamily="66" charset="0"/>
              </a:rPr>
              <a:t>CMC joint has limited bony constraints</a:t>
            </a:r>
          </a:p>
          <a:p>
            <a:pPr>
              <a:lnSpc>
                <a:spcPct val="90000"/>
              </a:lnSpc>
            </a:pPr>
            <a:r>
              <a:rPr lang="en-US" dirty="0">
                <a:solidFill>
                  <a:schemeClr val="bg1"/>
                </a:solidFill>
                <a:latin typeface="Comic Sans MS" pitchFamily="66" charset="0"/>
              </a:rPr>
              <a:t>Dependent on soft tissue restraints for static stability</a:t>
            </a:r>
          </a:p>
          <a:p>
            <a:pPr>
              <a:lnSpc>
                <a:spcPct val="90000"/>
              </a:lnSpc>
            </a:pPr>
            <a:r>
              <a:rPr lang="en-US" dirty="0">
                <a:solidFill>
                  <a:schemeClr val="bg1"/>
                </a:solidFill>
                <a:latin typeface="Comic Sans MS" pitchFamily="66" charset="0"/>
              </a:rPr>
              <a:t>Provides exceptional mobility </a:t>
            </a:r>
          </a:p>
          <a:p>
            <a:pPr>
              <a:lnSpc>
                <a:spcPct val="90000"/>
              </a:lnSpc>
            </a:pPr>
            <a:r>
              <a:rPr lang="en-US" dirty="0">
                <a:solidFill>
                  <a:schemeClr val="bg1"/>
                </a:solidFill>
                <a:latin typeface="Comic Sans MS" pitchFamily="66" charset="0"/>
              </a:rPr>
              <a:t>Large contact stresses within the joint</a:t>
            </a:r>
          </a:p>
          <a:p>
            <a:pPr>
              <a:lnSpc>
                <a:spcPct val="90000"/>
              </a:lnSpc>
            </a:pPr>
            <a:r>
              <a:rPr lang="en-US" dirty="0">
                <a:solidFill>
                  <a:schemeClr val="bg1"/>
                </a:solidFill>
                <a:latin typeface="Comic Sans MS" pitchFamily="66" charset="0"/>
              </a:rPr>
              <a:t>Limited surface area to dissipate forces of 8 tendons</a:t>
            </a:r>
          </a:p>
        </p:txBody>
      </p:sp>
      <p:pic>
        <p:nvPicPr>
          <p:cNvPr id="495620" name="Picture 4" descr="thumbforces"/>
          <p:cNvPicPr>
            <a:picLocks noGrp="1" noChangeAspect="1" noChangeArrowheads="1"/>
          </p:cNvPicPr>
          <p:nvPr>
            <p:ph sz="half" idx="2"/>
          </p:nvPr>
        </p:nvPicPr>
        <p:blipFill>
          <a:blip r:embed="rId3" cstate="email">
            <a:lum bright="24000" contrast="42000"/>
          </a:blip>
          <a:srcRect/>
          <a:stretch>
            <a:fillRect/>
          </a:stretch>
        </p:blipFill>
        <p:spPr>
          <a:xfrm>
            <a:off x="6629400" y="3511550"/>
            <a:ext cx="3810000" cy="3346450"/>
          </a:xfrm>
          <a:noFill/>
          <a:ln/>
        </p:spPr>
      </p:pic>
      <p:pic>
        <p:nvPicPr>
          <p:cNvPr id="495622" name="Picture 6" descr="CMCjoint2"/>
          <p:cNvPicPr>
            <a:picLocks noChangeAspect="1" noChangeArrowheads="1"/>
          </p:cNvPicPr>
          <p:nvPr/>
        </p:nvPicPr>
        <p:blipFill>
          <a:blip r:embed="rId4" cstate="email"/>
          <a:srcRect/>
          <a:stretch>
            <a:fillRect/>
          </a:stretch>
        </p:blipFill>
        <p:spPr bwMode="auto">
          <a:xfrm>
            <a:off x="8602663" y="838200"/>
            <a:ext cx="2089150" cy="3621088"/>
          </a:xfrm>
          <a:prstGeom prst="rect">
            <a:avLst/>
          </a:prstGeom>
          <a:noFill/>
          <a:ln w="9525">
            <a:noFill/>
            <a:miter lim="800000"/>
            <a:headEnd/>
            <a:tailEnd/>
          </a:ln>
        </p:spPr>
      </p:pic>
      <p:pic>
        <p:nvPicPr>
          <p:cNvPr id="495621" name="Picture 5" descr="CMCjt"/>
          <p:cNvPicPr>
            <a:picLocks noChangeAspect="1" noChangeArrowheads="1"/>
          </p:cNvPicPr>
          <p:nvPr/>
        </p:nvPicPr>
        <p:blipFill>
          <a:blip r:embed="rId5" cstate="email"/>
          <a:srcRect/>
          <a:stretch>
            <a:fillRect/>
          </a:stretch>
        </p:blipFill>
        <p:spPr bwMode="auto">
          <a:xfrm>
            <a:off x="6553200" y="0"/>
            <a:ext cx="2332038" cy="2667000"/>
          </a:xfrm>
          <a:prstGeom prst="rect">
            <a:avLst/>
          </a:prstGeom>
          <a:noFill/>
          <a:ln w="9525">
            <a:noFill/>
            <a:miter lim="800000"/>
            <a:headEnd/>
            <a:tailEnd/>
          </a:ln>
        </p:spPr>
      </p:pic>
    </p:spTree>
    <p:extLst>
      <p:ext uri="{BB962C8B-B14F-4D97-AF65-F5344CB8AC3E}">
        <p14:creationId xmlns:p14="http://schemas.microsoft.com/office/powerpoint/2010/main" val="2299322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p:cNvPicPr>
            <a:picLocks noChangeAspect="1" noChangeArrowheads="1"/>
          </p:cNvPicPr>
          <p:nvPr/>
        </p:nvPicPr>
        <p:blipFill>
          <a:blip r:embed="rId2" cstate="print"/>
          <a:srcRect/>
          <a:stretch>
            <a:fillRect/>
          </a:stretch>
        </p:blipFill>
        <p:spPr bwMode="auto">
          <a:xfrm>
            <a:off x="1521429" y="1689903"/>
            <a:ext cx="5204518" cy="3977832"/>
          </a:xfrm>
          <a:prstGeom prst="rect">
            <a:avLst/>
          </a:prstGeom>
          <a:noFill/>
          <a:ln w="12700" cap="sq">
            <a:noFill/>
            <a:miter lim="800000"/>
            <a:headEnd type="none" w="sm" len="sm"/>
            <a:tailEnd type="none" w="sm" len="sm"/>
          </a:ln>
          <a:effectLst/>
        </p:spPr>
      </p:pic>
      <p:sp>
        <p:nvSpPr>
          <p:cNvPr id="497667" name="Rectangle 3"/>
          <p:cNvSpPr>
            <a:spLocks noGrp="1" noChangeArrowheads="1"/>
          </p:cNvSpPr>
          <p:nvPr>
            <p:ph type="title"/>
          </p:nvPr>
        </p:nvSpPr>
        <p:spPr>
          <a:xfrm>
            <a:off x="101600" y="274638"/>
            <a:ext cx="11887200" cy="1143000"/>
          </a:xfrm>
        </p:spPr>
        <p:txBody>
          <a:bodyPr>
            <a:normAutofit fontScale="90000"/>
          </a:bodyPr>
          <a:lstStyle/>
          <a:p>
            <a:pPr algn="ctr"/>
            <a:r>
              <a:rPr lang="en-US" sz="4000" dirty="0">
                <a:solidFill>
                  <a:srgbClr val="FFFF00"/>
                </a:solidFill>
              </a:rPr>
              <a:t>Anterior Oblique Ligament of the 1</a:t>
            </a:r>
            <a:r>
              <a:rPr lang="en-US" sz="4000" baseline="30000" dirty="0">
                <a:solidFill>
                  <a:srgbClr val="FFFF00"/>
                </a:solidFill>
              </a:rPr>
              <a:t>st</a:t>
            </a:r>
            <a:r>
              <a:rPr lang="en-US" sz="4000" dirty="0">
                <a:solidFill>
                  <a:srgbClr val="FFFF00"/>
                </a:solidFill>
              </a:rPr>
              <a:t> CMC Vulnerable to Injury </a:t>
            </a:r>
          </a:p>
        </p:txBody>
      </p:sp>
      <p:pic>
        <p:nvPicPr>
          <p:cNvPr id="4" name="Picture 8" descr="CMC thumb"/>
          <p:cNvPicPr>
            <a:picLocks noChangeAspect="1" noChangeArrowheads="1"/>
          </p:cNvPicPr>
          <p:nvPr/>
        </p:nvPicPr>
        <p:blipFill>
          <a:blip r:embed="rId3" cstate="email">
            <a:extLst>
              <a:ext uri="{28A0092B-C50C-407E-A947-70E740481C1C}">
                <a14:useLocalDpi xmlns:a14="http://schemas.microsoft.com/office/drawing/2010/main"/>
              </a:ext>
            </a:extLst>
          </a:blip>
          <a:srcRect l="4167" r="27083"/>
          <a:stretch>
            <a:fillRect/>
          </a:stretch>
        </p:blipFill>
        <p:spPr bwMode="auto">
          <a:xfrm>
            <a:off x="6725947" y="1689903"/>
            <a:ext cx="3953933" cy="4011613"/>
          </a:xfrm>
          <a:prstGeom prst="rect">
            <a:avLst/>
          </a:prstGeom>
          <a:noFill/>
          <a:ln w="9525">
            <a:noFill/>
            <a:miter lim="800000"/>
            <a:headEnd/>
            <a:tailEnd/>
          </a:ln>
        </p:spPr>
      </p:pic>
    </p:spTree>
    <p:extLst>
      <p:ext uri="{BB962C8B-B14F-4D97-AF65-F5344CB8AC3E}">
        <p14:creationId xmlns:p14="http://schemas.microsoft.com/office/powerpoint/2010/main" val="2240196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a:xfrm>
            <a:off x="976671" y="562888"/>
            <a:ext cx="10464800" cy="1066800"/>
          </a:xfrm>
        </p:spPr>
        <p:txBody>
          <a:bodyPr>
            <a:noAutofit/>
          </a:bodyPr>
          <a:lstStyle/>
          <a:p>
            <a:r>
              <a:rPr lang="en-US" sz="4000" dirty="0">
                <a:solidFill>
                  <a:srgbClr val="FFFF00"/>
                </a:solidFill>
              </a:rPr>
              <a:t>Extrinsic and </a:t>
            </a:r>
            <a:r>
              <a:rPr lang="en-US" sz="4000" dirty="0">
                <a:solidFill>
                  <a:srgbClr val="FFFF00"/>
                </a:solidFill>
                <a:effectLst/>
              </a:rPr>
              <a:t>Intrinsic</a:t>
            </a:r>
            <a:r>
              <a:rPr lang="en-US" sz="4000" dirty="0">
                <a:solidFill>
                  <a:srgbClr val="FFFF00"/>
                </a:solidFill>
              </a:rPr>
              <a:t> Tendon Forces 			</a:t>
            </a:r>
            <a:br>
              <a:rPr lang="en-US" sz="4000" dirty="0">
                <a:solidFill>
                  <a:srgbClr val="FFFF00"/>
                </a:solidFill>
              </a:rPr>
            </a:br>
            <a:r>
              <a:rPr lang="en-US" sz="3200" i="1" dirty="0">
                <a:solidFill>
                  <a:srgbClr val="FFFF00"/>
                </a:solidFill>
              </a:rPr>
              <a:t>Cooney, et al. 1977</a:t>
            </a:r>
          </a:p>
        </p:txBody>
      </p:sp>
      <p:sp>
        <p:nvSpPr>
          <p:cNvPr id="500739" name="Rectangle 3"/>
          <p:cNvSpPr>
            <a:spLocks noGrp="1" noChangeArrowheads="1"/>
          </p:cNvSpPr>
          <p:nvPr>
            <p:ph type="body" sz="half" idx="1"/>
          </p:nvPr>
        </p:nvSpPr>
        <p:spPr>
          <a:xfrm>
            <a:off x="609600" y="1814040"/>
            <a:ext cx="10763251" cy="4495800"/>
          </a:xfrm>
        </p:spPr>
        <p:txBody>
          <a:bodyPr>
            <a:normAutofit/>
          </a:bodyPr>
          <a:lstStyle/>
          <a:p>
            <a:r>
              <a:rPr lang="en-US" dirty="0">
                <a:solidFill>
                  <a:schemeClr val="bg1"/>
                </a:solidFill>
                <a:latin typeface="Comic Sans MS" pitchFamily="66" charset="0"/>
              </a:rPr>
              <a:t>Joint compression forces averaged  12 kg at the CMC joint during simple pinch with 1 kg of applied force</a:t>
            </a:r>
          </a:p>
          <a:p>
            <a:r>
              <a:rPr lang="en-US" dirty="0">
                <a:solidFill>
                  <a:schemeClr val="bg1"/>
                </a:solidFill>
                <a:latin typeface="Comic Sans MS" pitchFamily="66" charset="0"/>
              </a:rPr>
              <a:t>Compression forces of as much as 120 kg may occur at the CMC joint during strong grasp</a:t>
            </a:r>
          </a:p>
        </p:txBody>
      </p:sp>
      <p:pic>
        <p:nvPicPr>
          <p:cNvPr id="500740" name="Picture 4"/>
          <p:cNvPicPr>
            <a:picLocks noChangeAspect="1" noChangeArrowheads="1"/>
          </p:cNvPicPr>
          <p:nvPr/>
        </p:nvPicPr>
        <p:blipFill>
          <a:blip r:embed="rId3" cstate="print"/>
          <a:srcRect/>
          <a:stretch>
            <a:fillRect/>
          </a:stretch>
        </p:blipFill>
        <p:spPr bwMode="auto">
          <a:xfrm>
            <a:off x="3962400" y="3602038"/>
            <a:ext cx="6096000" cy="3255962"/>
          </a:xfrm>
          <a:prstGeom prst="rect">
            <a:avLst/>
          </a:prstGeom>
          <a:noFill/>
          <a:ln w="9525">
            <a:noFill/>
            <a:miter lim="800000"/>
            <a:headEnd/>
            <a:tailEnd/>
          </a:ln>
          <a:effectLst/>
        </p:spPr>
      </p:pic>
    </p:spTree>
    <p:extLst>
      <p:ext uri="{BB962C8B-B14F-4D97-AF65-F5344CB8AC3E}">
        <p14:creationId xmlns:p14="http://schemas.microsoft.com/office/powerpoint/2010/main" val="113677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Line 2"/>
          <p:cNvSpPr>
            <a:spLocks noChangeShapeType="1"/>
          </p:cNvSpPr>
          <p:nvPr/>
        </p:nvSpPr>
        <p:spPr bwMode="auto">
          <a:xfrm flipV="1">
            <a:off x="7772400" y="5715000"/>
            <a:ext cx="685800" cy="228600"/>
          </a:xfrm>
          <a:prstGeom prst="line">
            <a:avLst/>
          </a:prstGeom>
          <a:noFill/>
          <a:ln w="57150">
            <a:solidFill>
              <a:srgbClr val="FF3300"/>
            </a:solidFill>
            <a:miter lim="800000"/>
            <a:headEnd/>
            <a:tailEnd type="triangl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66" charset="0"/>
              <a:ea typeface="+mn-ea"/>
              <a:cs typeface="+mn-cs"/>
            </a:endParaRPr>
          </a:p>
        </p:txBody>
      </p:sp>
      <p:pic>
        <p:nvPicPr>
          <p:cNvPr id="503811" name="Picture 3" descr="osteooa"/>
          <p:cNvPicPr>
            <a:picLocks noChangeAspect="1" noChangeArrowheads="1"/>
          </p:cNvPicPr>
          <p:nvPr/>
        </p:nvPicPr>
        <p:blipFill>
          <a:blip r:embed="rId3" cstate="email"/>
          <a:srcRect/>
          <a:stretch>
            <a:fillRect/>
          </a:stretch>
        </p:blipFill>
        <p:spPr bwMode="auto">
          <a:xfrm>
            <a:off x="2971800" y="1562100"/>
            <a:ext cx="3429000" cy="5257800"/>
          </a:xfrm>
          <a:prstGeom prst="rect">
            <a:avLst/>
          </a:prstGeom>
          <a:noFill/>
        </p:spPr>
      </p:pic>
      <p:sp>
        <p:nvSpPr>
          <p:cNvPr id="503812" name="Line 4"/>
          <p:cNvSpPr>
            <a:spLocks noChangeShapeType="1"/>
          </p:cNvSpPr>
          <p:nvPr/>
        </p:nvSpPr>
        <p:spPr bwMode="auto">
          <a:xfrm>
            <a:off x="4191000" y="5334000"/>
            <a:ext cx="609600" cy="762000"/>
          </a:xfrm>
          <a:prstGeom prst="line">
            <a:avLst/>
          </a:prstGeom>
          <a:noFill/>
          <a:ln w="76200">
            <a:solidFill>
              <a:srgbClr val="FF3300"/>
            </a:solidFill>
            <a:miter lim="800000"/>
            <a:headEnd/>
            <a:tailEnd type="triangl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66" charset="0"/>
              <a:ea typeface="+mn-ea"/>
              <a:cs typeface="+mn-cs"/>
            </a:endParaRPr>
          </a:p>
        </p:txBody>
      </p:sp>
      <p:pic>
        <p:nvPicPr>
          <p:cNvPr id="503813" name="Picture 5"/>
          <p:cNvPicPr>
            <a:picLocks noChangeAspect="1" noChangeArrowheads="1"/>
          </p:cNvPicPr>
          <p:nvPr/>
        </p:nvPicPr>
        <p:blipFill>
          <a:blip r:embed="rId4" cstate="email"/>
          <a:srcRect/>
          <a:stretch>
            <a:fillRect/>
          </a:stretch>
        </p:blipFill>
        <p:spPr bwMode="auto">
          <a:xfrm>
            <a:off x="6400800" y="2857503"/>
            <a:ext cx="4267200" cy="3933825"/>
          </a:xfrm>
          <a:prstGeom prst="rect">
            <a:avLst/>
          </a:prstGeom>
          <a:noFill/>
          <a:ln w="9525">
            <a:noFill/>
            <a:miter lim="800000"/>
            <a:headEnd/>
            <a:tailEnd/>
          </a:ln>
          <a:effectLst/>
        </p:spPr>
      </p:pic>
      <p:sp>
        <p:nvSpPr>
          <p:cNvPr id="503814" name="Line 6"/>
          <p:cNvSpPr>
            <a:spLocks noChangeShapeType="1"/>
          </p:cNvSpPr>
          <p:nvPr/>
        </p:nvSpPr>
        <p:spPr bwMode="auto">
          <a:xfrm flipV="1">
            <a:off x="8077200" y="6248400"/>
            <a:ext cx="685800" cy="419100"/>
          </a:xfrm>
          <a:prstGeom prst="line">
            <a:avLst/>
          </a:prstGeom>
          <a:noFill/>
          <a:ln w="76200">
            <a:solidFill>
              <a:srgbClr val="FF3300"/>
            </a:solidFill>
            <a:miter lim="800000"/>
            <a:headEnd/>
            <a:tailEnd type="triangl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66" charset="0"/>
              <a:ea typeface="+mn-ea"/>
              <a:cs typeface="+mn-cs"/>
            </a:endParaRPr>
          </a:p>
        </p:txBody>
      </p:sp>
      <p:sp>
        <p:nvSpPr>
          <p:cNvPr id="503815" name="Text Box 7"/>
          <p:cNvSpPr txBox="1">
            <a:spLocks noChangeArrowheads="1"/>
          </p:cNvSpPr>
          <p:nvPr/>
        </p:nvSpPr>
        <p:spPr bwMode="auto">
          <a:xfrm>
            <a:off x="304800" y="69250"/>
            <a:ext cx="4191000" cy="144655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alibri" panose="020F0502020204030204"/>
                <a:ea typeface="+mn-ea"/>
                <a:cs typeface="+mn-cs"/>
              </a:rPr>
              <a:t>Shoulder Sign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alibri" panose="020F0502020204030204"/>
                <a:ea typeface="+mn-ea"/>
                <a:cs typeface="+mn-cs"/>
              </a:rPr>
              <a:t>CMC Arthritis</a:t>
            </a:r>
          </a:p>
        </p:txBody>
      </p:sp>
      <p:pic>
        <p:nvPicPr>
          <p:cNvPr id="503816" name="Picture 8"/>
          <p:cNvPicPr>
            <a:picLocks noChangeAspect="1" noChangeArrowheads="1"/>
          </p:cNvPicPr>
          <p:nvPr/>
        </p:nvPicPr>
        <p:blipFill>
          <a:blip r:embed="rId5" cstate="email"/>
          <a:srcRect/>
          <a:stretch>
            <a:fillRect/>
          </a:stretch>
        </p:blipFill>
        <p:spPr bwMode="auto">
          <a:xfrm>
            <a:off x="6324600" y="0"/>
            <a:ext cx="4343400" cy="3316288"/>
          </a:xfrm>
          <a:prstGeom prst="rect">
            <a:avLst/>
          </a:prstGeom>
          <a:noFill/>
          <a:ln w="9525">
            <a:noFill/>
            <a:miter lim="800000"/>
            <a:headEnd/>
            <a:tailEnd/>
          </a:ln>
          <a:effectLst/>
        </p:spPr>
      </p:pic>
      <p:sp>
        <p:nvSpPr>
          <p:cNvPr id="503817" name="Line 9"/>
          <p:cNvSpPr>
            <a:spLocks noChangeShapeType="1"/>
          </p:cNvSpPr>
          <p:nvPr/>
        </p:nvSpPr>
        <p:spPr bwMode="auto">
          <a:xfrm>
            <a:off x="6553200" y="228600"/>
            <a:ext cx="1219200" cy="304800"/>
          </a:xfrm>
          <a:prstGeom prst="line">
            <a:avLst/>
          </a:prstGeom>
          <a:noFill/>
          <a:ln w="57150">
            <a:solidFill>
              <a:srgbClr val="FF0000"/>
            </a:solidFill>
            <a:miter lim="800000"/>
            <a:headEnd/>
            <a:tailEnd type="triangl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359960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Joints of the Phalanges</a:t>
            </a:r>
          </a:p>
        </p:txBody>
      </p:sp>
      <p:sp>
        <p:nvSpPr>
          <p:cNvPr id="3" name="TextBox 2"/>
          <p:cNvSpPr txBox="1"/>
          <p:nvPr/>
        </p:nvSpPr>
        <p:spPr>
          <a:xfrm>
            <a:off x="-159820" y="1467604"/>
            <a:ext cx="5704277" cy="407291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927100" marR="0" lvl="1"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Metacarpophalangeal Joints</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Condyloid, synovial </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Between  metacarpal heads and bases of the proximal phalanges</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Flexion, extension, abduction, adduction</a:t>
            </a:r>
          </a:p>
          <a:p>
            <a:pPr marL="927100" marR="0" lvl="1"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Interphalangeal Joints </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Hinge, synovial</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Between heads and bases of phalanges</a:t>
            </a:r>
          </a:p>
          <a:p>
            <a:pPr marL="1384300" marR="0" lvl="2" indent="-457200" algn="l" defTabSz="914400" rtl="0" eaLnBrk="1" fontAlgn="auto" latinLnBrk="0" hangingPunct="1">
              <a:lnSpc>
                <a:spcPct val="100000"/>
              </a:lnSpc>
              <a:spcBef>
                <a:spcPts val="355"/>
              </a:spcBef>
              <a:spcAft>
                <a:spcPts val="0"/>
              </a:spcAft>
              <a:buClrTx/>
              <a:buSzTx/>
              <a:buFont typeface="Arial" panose="020B0604020202020204" pitchFamily="34" charset="0"/>
              <a:buChar char="•"/>
              <a:tabLst>
                <a:tab pos="756920" algn="l"/>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Flexion, extension</a:t>
            </a:r>
          </a:p>
        </p:txBody>
      </p:sp>
      <p:pic>
        <p:nvPicPr>
          <p:cNvPr id="4" name="Picture 3"/>
          <p:cNvPicPr>
            <a:picLocks noChangeAspect="1"/>
          </p:cNvPicPr>
          <p:nvPr/>
        </p:nvPicPr>
        <p:blipFill>
          <a:blip r:embed="rId2"/>
          <a:stretch>
            <a:fillRect/>
          </a:stretch>
        </p:blipFill>
        <p:spPr>
          <a:xfrm>
            <a:off x="6496050" y="1761946"/>
            <a:ext cx="4457700" cy="4333875"/>
          </a:xfrm>
          <a:prstGeom prst="rect">
            <a:avLst/>
          </a:prstGeom>
        </p:spPr>
      </p:pic>
      <p:cxnSp>
        <p:nvCxnSpPr>
          <p:cNvPr id="5" name="Straight Arrow Connector 4"/>
          <p:cNvCxnSpPr/>
          <p:nvPr/>
        </p:nvCxnSpPr>
        <p:spPr>
          <a:xfrm flipH="1">
            <a:off x="9298283" y="3212814"/>
            <a:ext cx="1655467" cy="58248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9298284" y="2355742"/>
            <a:ext cx="1756734" cy="619933"/>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9438468" y="1950827"/>
            <a:ext cx="1616550" cy="528384"/>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62206" y="1577280"/>
            <a:ext cx="21587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2nd DIP</a:t>
            </a:r>
          </a:p>
        </p:txBody>
      </p:sp>
      <p:sp>
        <p:nvSpPr>
          <p:cNvPr id="18" name="TextBox 17"/>
          <p:cNvSpPr txBox="1"/>
          <p:nvPr/>
        </p:nvSpPr>
        <p:spPr>
          <a:xfrm>
            <a:off x="10357978" y="2975675"/>
            <a:ext cx="21587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2nd MCP</a:t>
            </a:r>
          </a:p>
        </p:txBody>
      </p:sp>
      <p:sp>
        <p:nvSpPr>
          <p:cNvPr id="19" name="TextBox 18"/>
          <p:cNvSpPr txBox="1"/>
          <p:nvPr/>
        </p:nvSpPr>
        <p:spPr>
          <a:xfrm>
            <a:off x="10357978" y="2150361"/>
            <a:ext cx="21587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2nd PIP</a:t>
            </a:r>
          </a:p>
        </p:txBody>
      </p:sp>
    </p:spTree>
    <p:extLst>
      <p:ext uri="{BB962C8B-B14F-4D97-AF65-F5344CB8AC3E}">
        <p14:creationId xmlns:p14="http://schemas.microsoft.com/office/powerpoint/2010/main" val="586238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p:cNvSpPr>
            <a:spLocks noGrp="1" noChangeArrowheads="1"/>
          </p:cNvSpPr>
          <p:nvPr>
            <p:ph type="title" sz="quarter"/>
          </p:nvPr>
        </p:nvSpPr>
        <p:spPr>
          <a:xfrm>
            <a:off x="609600" y="394958"/>
            <a:ext cx="10972800" cy="1143000"/>
          </a:xfrm>
        </p:spPr>
        <p:txBody>
          <a:bodyPr/>
          <a:lstStyle/>
          <a:p>
            <a:r>
              <a:rPr lang="en-US" altLang="en-US" dirty="0">
                <a:solidFill>
                  <a:srgbClr val="00B050"/>
                </a:solidFill>
              </a:rPr>
              <a:t>Elbow Complex: Osteology</a:t>
            </a:r>
            <a:br>
              <a:rPr lang="en-US" altLang="en-US" dirty="0">
                <a:solidFill>
                  <a:srgbClr val="00B050"/>
                </a:solidFill>
              </a:rPr>
            </a:br>
            <a:r>
              <a:rPr lang="en-US" altLang="en-US" sz="2800" dirty="0">
                <a:solidFill>
                  <a:srgbClr val="00B050"/>
                </a:solidFill>
              </a:rPr>
              <a:t>“Lock and Key” Configuration Primary to Stability</a:t>
            </a:r>
          </a:p>
        </p:txBody>
      </p:sp>
      <p:pic>
        <p:nvPicPr>
          <p:cNvPr id="174083" name="Picture 3" descr="antelbow"/>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696209" y="1883664"/>
            <a:ext cx="3337037" cy="442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084" name="Picture 4" descr="postelbow"/>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629401" y="1828800"/>
            <a:ext cx="3662363"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9684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p:txBody>
          <a:bodyPr/>
          <a:lstStyle/>
          <a:p>
            <a:r>
              <a:rPr lang="en-US" dirty="0">
                <a:solidFill>
                  <a:srgbClr val="FFFF00"/>
                </a:solidFill>
              </a:rPr>
              <a:t>MCP Joints</a:t>
            </a:r>
            <a:endParaRPr lang="en-US" sz="3600" dirty="0">
              <a:solidFill>
                <a:srgbClr val="FFFF00"/>
              </a:solidFill>
            </a:endParaRPr>
          </a:p>
        </p:txBody>
      </p:sp>
      <p:sp>
        <p:nvSpPr>
          <p:cNvPr id="481283" name="Rectangle 3"/>
          <p:cNvSpPr>
            <a:spLocks noGrp="1" noChangeArrowheads="1"/>
          </p:cNvSpPr>
          <p:nvPr>
            <p:ph type="body" sz="half" idx="1"/>
          </p:nvPr>
        </p:nvSpPr>
        <p:spPr>
          <a:xfrm>
            <a:off x="508000" y="1524000"/>
            <a:ext cx="5588000" cy="4343400"/>
          </a:xfrm>
        </p:spPr>
        <p:txBody>
          <a:bodyPr>
            <a:noAutofit/>
          </a:bodyPr>
          <a:lstStyle/>
          <a:p>
            <a:pPr>
              <a:lnSpc>
                <a:spcPct val="90000"/>
              </a:lnSpc>
              <a:buFontTx/>
              <a:buNone/>
            </a:pPr>
            <a:r>
              <a:rPr lang="en-US" dirty="0" err="1">
                <a:solidFill>
                  <a:schemeClr val="bg1"/>
                </a:solidFill>
                <a:effectLst/>
              </a:rPr>
              <a:t>Condyloid</a:t>
            </a:r>
            <a:r>
              <a:rPr lang="en-US" dirty="0">
                <a:solidFill>
                  <a:schemeClr val="bg1"/>
                </a:solidFill>
                <a:effectLst/>
              </a:rPr>
              <a:t> Joints:</a:t>
            </a:r>
          </a:p>
          <a:p>
            <a:pPr>
              <a:lnSpc>
                <a:spcPct val="90000"/>
              </a:lnSpc>
              <a:buFontTx/>
              <a:buNone/>
            </a:pPr>
            <a:r>
              <a:rPr lang="en-US" dirty="0">
                <a:solidFill>
                  <a:schemeClr val="bg1"/>
                </a:solidFill>
                <a:effectLst/>
              </a:rPr>
              <a:t>flexion/extension</a:t>
            </a:r>
          </a:p>
          <a:p>
            <a:pPr>
              <a:lnSpc>
                <a:spcPct val="90000"/>
              </a:lnSpc>
              <a:buFontTx/>
              <a:buNone/>
            </a:pPr>
            <a:r>
              <a:rPr lang="en-US" dirty="0">
                <a:solidFill>
                  <a:schemeClr val="bg1"/>
                </a:solidFill>
                <a:effectLst/>
              </a:rPr>
              <a:t>abduction/adduction</a:t>
            </a:r>
          </a:p>
          <a:p>
            <a:pPr>
              <a:lnSpc>
                <a:spcPct val="90000"/>
              </a:lnSpc>
              <a:buFontTx/>
              <a:buNone/>
            </a:pPr>
            <a:r>
              <a:rPr lang="en-US" u="sng" dirty="0">
                <a:solidFill>
                  <a:schemeClr val="bg1"/>
                </a:solidFill>
              </a:rPr>
              <a:t>Digits II-V</a:t>
            </a:r>
          </a:p>
          <a:p>
            <a:pPr>
              <a:lnSpc>
                <a:spcPct val="90000"/>
              </a:lnSpc>
            </a:pPr>
            <a:r>
              <a:rPr lang="en-US" dirty="0">
                <a:solidFill>
                  <a:schemeClr val="bg1"/>
                </a:solidFill>
                <a:effectLst/>
              </a:rPr>
              <a:t>Motion increases radial to ulnar in digits</a:t>
            </a:r>
          </a:p>
          <a:p>
            <a:pPr>
              <a:lnSpc>
                <a:spcPct val="90000"/>
              </a:lnSpc>
            </a:pPr>
            <a:r>
              <a:rPr lang="en-US" dirty="0">
                <a:solidFill>
                  <a:schemeClr val="bg1"/>
                </a:solidFill>
                <a:effectLst/>
              </a:rPr>
              <a:t>0/90-110 degrees</a:t>
            </a:r>
          </a:p>
          <a:p>
            <a:pPr>
              <a:lnSpc>
                <a:spcPct val="90000"/>
              </a:lnSpc>
            </a:pPr>
            <a:r>
              <a:rPr lang="en-US" dirty="0">
                <a:solidFill>
                  <a:schemeClr val="bg1"/>
                </a:solidFill>
                <a:effectLst/>
              </a:rPr>
              <a:t>Hyperextension consistent across digits; varies among individuals</a:t>
            </a:r>
            <a:r>
              <a:rPr lang="en-US" dirty="0"/>
              <a:t>	</a:t>
            </a:r>
          </a:p>
        </p:txBody>
      </p:sp>
      <p:pic>
        <p:nvPicPr>
          <p:cNvPr id="481284" name="Picture 4" descr="Fig 9-12"/>
          <p:cNvPicPr>
            <a:picLocks noGrp="1" noChangeAspect="1" noChangeArrowheads="1"/>
          </p:cNvPicPr>
          <p:nvPr>
            <p:ph sz="half" idx="2"/>
          </p:nvPr>
        </p:nvPicPr>
        <p:blipFill>
          <a:blip r:embed="rId3" cstate="print"/>
          <a:srcRect/>
          <a:stretch>
            <a:fillRect/>
          </a:stretch>
        </p:blipFill>
        <p:spPr>
          <a:xfrm>
            <a:off x="6299201" y="1905000"/>
            <a:ext cx="5736167" cy="4419600"/>
          </a:xfrm>
          <a:noFill/>
          <a:ln/>
        </p:spPr>
      </p:pic>
      <p:sp>
        <p:nvSpPr>
          <p:cNvPr id="481285" name="Text Box 5"/>
          <p:cNvSpPr txBox="1">
            <a:spLocks noChangeArrowheads="1"/>
          </p:cNvSpPr>
          <p:nvPr/>
        </p:nvSpPr>
        <p:spPr bwMode="auto">
          <a:xfrm>
            <a:off x="7518401" y="3962401"/>
            <a:ext cx="745717" cy="52322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ahoma" pitchFamily="34" charset="0"/>
                <a:ea typeface="+mn-ea"/>
                <a:cs typeface="+mn-cs"/>
              </a:rPr>
              <a:t>MC</a:t>
            </a:r>
          </a:p>
        </p:txBody>
      </p:sp>
      <p:sp>
        <p:nvSpPr>
          <p:cNvPr id="481286" name="Text Box 6"/>
          <p:cNvSpPr txBox="1">
            <a:spLocks noChangeArrowheads="1"/>
          </p:cNvSpPr>
          <p:nvPr/>
        </p:nvSpPr>
        <p:spPr bwMode="auto">
          <a:xfrm>
            <a:off x="10566401" y="3886200"/>
            <a:ext cx="649537" cy="52322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ahoma" pitchFamily="34" charset="0"/>
                <a:ea typeface="+mn-ea"/>
                <a:cs typeface="+mn-cs"/>
              </a:rPr>
              <a:t>P1</a:t>
            </a:r>
          </a:p>
        </p:txBody>
      </p:sp>
    </p:spTree>
    <p:extLst>
      <p:ext uri="{BB962C8B-B14F-4D97-AF65-F5344CB8AC3E}">
        <p14:creationId xmlns:p14="http://schemas.microsoft.com/office/powerpoint/2010/main" val="1690439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p:txBody>
          <a:bodyPr/>
          <a:lstStyle/>
          <a:p>
            <a:pPr algn="ctr"/>
            <a:r>
              <a:rPr lang="en-US" dirty="0">
                <a:solidFill>
                  <a:srgbClr val="FFFF00"/>
                </a:solidFill>
              </a:rPr>
              <a:t>Ligaments of the MCP Joints</a:t>
            </a:r>
          </a:p>
        </p:txBody>
      </p:sp>
      <p:sp>
        <p:nvSpPr>
          <p:cNvPr id="485379" name="Rectangle 3"/>
          <p:cNvSpPr>
            <a:spLocks noGrp="1" noChangeArrowheads="1"/>
          </p:cNvSpPr>
          <p:nvPr>
            <p:ph type="body" sz="half" idx="1"/>
          </p:nvPr>
        </p:nvSpPr>
        <p:spPr>
          <a:xfrm>
            <a:off x="406400" y="2133600"/>
            <a:ext cx="5080000" cy="4114800"/>
          </a:xfrm>
        </p:spPr>
        <p:txBody>
          <a:bodyPr>
            <a:normAutofit/>
          </a:bodyPr>
          <a:lstStyle/>
          <a:p>
            <a:r>
              <a:rPr lang="en-US" dirty="0">
                <a:solidFill>
                  <a:schemeClr val="bg1"/>
                </a:solidFill>
              </a:rPr>
              <a:t>Loose Joint Capsule</a:t>
            </a:r>
          </a:p>
          <a:p>
            <a:r>
              <a:rPr lang="en-US" dirty="0">
                <a:solidFill>
                  <a:schemeClr val="bg1"/>
                </a:solidFill>
              </a:rPr>
              <a:t>Volar Plate</a:t>
            </a:r>
          </a:p>
          <a:p>
            <a:r>
              <a:rPr lang="en-US" dirty="0">
                <a:solidFill>
                  <a:schemeClr val="bg1"/>
                </a:solidFill>
              </a:rPr>
              <a:t>Collateral Ligaments</a:t>
            </a:r>
          </a:p>
          <a:p>
            <a:pPr lvl="1"/>
            <a:r>
              <a:rPr lang="en-US" sz="2800" dirty="0">
                <a:solidFill>
                  <a:schemeClr val="bg1"/>
                </a:solidFill>
              </a:rPr>
              <a:t>Proper</a:t>
            </a:r>
          </a:p>
          <a:p>
            <a:pPr lvl="1"/>
            <a:r>
              <a:rPr lang="en-US" sz="2800" dirty="0">
                <a:solidFill>
                  <a:schemeClr val="bg1"/>
                </a:solidFill>
              </a:rPr>
              <a:t>Accessory </a:t>
            </a:r>
          </a:p>
        </p:txBody>
      </p:sp>
      <p:pic>
        <p:nvPicPr>
          <p:cNvPr id="485380" name="Picture 4"/>
          <p:cNvPicPr>
            <a:picLocks noGrp="1" noChangeAspect="1" noChangeArrowheads="1"/>
          </p:cNvPicPr>
          <p:nvPr>
            <p:ph type="clipArt" sz="half" idx="2"/>
          </p:nvPr>
        </p:nvPicPr>
        <p:blipFill>
          <a:blip r:embed="rId3" cstate="print"/>
          <a:srcRect/>
          <a:stretch>
            <a:fillRect/>
          </a:stretch>
        </p:blipFill>
        <p:spPr>
          <a:xfrm>
            <a:off x="5486400" y="1408112"/>
            <a:ext cx="5975351" cy="4840288"/>
          </a:xfrm>
        </p:spPr>
      </p:pic>
      <p:cxnSp>
        <p:nvCxnSpPr>
          <p:cNvPr id="6" name="Straight Arrow Connector 5"/>
          <p:cNvCxnSpPr>
            <a:cxnSpLocks/>
          </p:cNvCxnSpPr>
          <p:nvPr/>
        </p:nvCxnSpPr>
        <p:spPr bwMode="auto">
          <a:xfrm flipV="1">
            <a:off x="2774950" y="4038600"/>
            <a:ext cx="5518944" cy="230981"/>
          </a:xfrm>
          <a:prstGeom prst="straightConnector1">
            <a:avLst/>
          </a:prstGeom>
          <a:pattFill prst="openDmnd">
            <a:fgClr>
              <a:schemeClr val="bg2">
                <a:alpha val="67999"/>
              </a:schemeClr>
            </a:fgClr>
            <a:bgClr>
              <a:schemeClr val="tx2">
                <a:alpha val="67999"/>
              </a:schemeClr>
            </a:bgClr>
          </a:pattFill>
          <a:ln w="38100" cap="flat" cmpd="sng" algn="ctr">
            <a:solidFill>
              <a:srgbClr val="FF0000"/>
            </a:solidFill>
            <a:prstDash val="solid"/>
            <a:round/>
            <a:headEnd type="none" w="med" len="med"/>
            <a:tailEnd type="arrow"/>
          </a:ln>
          <a:effectLst/>
        </p:spPr>
      </p:cxnSp>
      <p:cxnSp>
        <p:nvCxnSpPr>
          <p:cNvPr id="7" name="Straight Arrow Connector 6"/>
          <p:cNvCxnSpPr>
            <a:cxnSpLocks/>
          </p:cNvCxnSpPr>
          <p:nvPr/>
        </p:nvCxnSpPr>
        <p:spPr bwMode="auto">
          <a:xfrm flipV="1">
            <a:off x="2403475" y="3581400"/>
            <a:ext cx="5826125" cy="246856"/>
          </a:xfrm>
          <a:prstGeom prst="straightConnector1">
            <a:avLst/>
          </a:prstGeom>
          <a:pattFill prst="openDmnd">
            <a:fgClr>
              <a:schemeClr val="bg2">
                <a:alpha val="67999"/>
              </a:schemeClr>
            </a:fgClr>
            <a:bgClr>
              <a:schemeClr val="tx2">
                <a:alpha val="67999"/>
              </a:schemeClr>
            </a:bgClr>
          </a:pattFill>
          <a:ln w="38100" cap="flat" cmpd="sng" algn="ctr">
            <a:solidFill>
              <a:srgbClr val="00B050"/>
            </a:solidFill>
            <a:prstDash val="solid"/>
            <a:round/>
            <a:headEnd type="none" w="med" len="med"/>
            <a:tailEnd type="arrow"/>
          </a:ln>
          <a:effectLst/>
        </p:spPr>
      </p:cxnSp>
      <p:cxnSp>
        <p:nvCxnSpPr>
          <p:cNvPr id="11" name="Straight Arrow Connector 10"/>
          <p:cNvCxnSpPr>
            <a:cxnSpLocks/>
          </p:cNvCxnSpPr>
          <p:nvPr/>
        </p:nvCxnSpPr>
        <p:spPr bwMode="auto">
          <a:xfrm>
            <a:off x="2403475" y="2865438"/>
            <a:ext cx="6537325" cy="639762"/>
          </a:xfrm>
          <a:prstGeom prst="straightConnector1">
            <a:avLst/>
          </a:prstGeom>
          <a:pattFill prst="openDmnd">
            <a:fgClr>
              <a:schemeClr val="bg2">
                <a:alpha val="67999"/>
              </a:schemeClr>
            </a:fgClr>
            <a:bgClr>
              <a:schemeClr val="tx2">
                <a:alpha val="67999"/>
              </a:schemeClr>
            </a:bgClr>
          </a:pattFill>
          <a:ln w="38100" cap="flat" cmpd="sng" algn="ctr">
            <a:solidFill>
              <a:srgbClr val="00B0F0"/>
            </a:solidFill>
            <a:prstDash val="solid"/>
            <a:round/>
            <a:headEnd type="none" w="med" len="med"/>
            <a:tailEnd type="arrow"/>
          </a:ln>
          <a:effectLst/>
        </p:spPr>
      </p:cxnSp>
    </p:spTree>
    <p:extLst>
      <p:ext uri="{BB962C8B-B14F-4D97-AF65-F5344CB8AC3E}">
        <p14:creationId xmlns:p14="http://schemas.microsoft.com/office/powerpoint/2010/main" val="1087105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03200" y="274638"/>
            <a:ext cx="10972800" cy="1143000"/>
          </a:xfrm>
        </p:spPr>
        <p:txBody>
          <a:bodyPr/>
          <a:lstStyle/>
          <a:p>
            <a:r>
              <a:rPr lang="en-US" sz="4800" dirty="0">
                <a:solidFill>
                  <a:srgbClr val="FFFF00"/>
                </a:solidFill>
              </a:rPr>
              <a:t>MCP Joints: </a:t>
            </a:r>
            <a:r>
              <a:rPr lang="en-US" sz="4000" dirty="0">
                <a:solidFill>
                  <a:srgbClr val="FFFF00"/>
                </a:solidFill>
              </a:rPr>
              <a:t>Thumb</a:t>
            </a:r>
          </a:p>
        </p:txBody>
      </p:sp>
      <p:sp>
        <p:nvSpPr>
          <p:cNvPr id="483331" name="Rectangle 3"/>
          <p:cNvSpPr>
            <a:spLocks noGrp="1" noChangeArrowheads="1"/>
          </p:cNvSpPr>
          <p:nvPr>
            <p:ph type="body" sz="half" idx="1"/>
          </p:nvPr>
        </p:nvSpPr>
        <p:spPr>
          <a:xfrm>
            <a:off x="-1" y="1219200"/>
            <a:ext cx="8854634" cy="4648200"/>
          </a:xfrm>
        </p:spPr>
        <p:txBody>
          <a:bodyPr>
            <a:normAutofit/>
          </a:bodyPr>
          <a:lstStyle/>
          <a:p>
            <a:pPr>
              <a:lnSpc>
                <a:spcPct val="90000"/>
              </a:lnSpc>
              <a:buFontTx/>
              <a:buNone/>
            </a:pPr>
            <a:endParaRPr lang="en-US" sz="2400" u="sng" dirty="0">
              <a:solidFill>
                <a:schemeClr val="tx2"/>
              </a:solidFill>
            </a:endParaRPr>
          </a:p>
          <a:p>
            <a:pPr>
              <a:lnSpc>
                <a:spcPct val="90000"/>
              </a:lnSpc>
            </a:pPr>
            <a:r>
              <a:rPr lang="en-US" dirty="0">
                <a:solidFill>
                  <a:schemeClr val="bg1"/>
                </a:solidFill>
                <a:effectLst/>
              </a:rPr>
              <a:t>MCP joint motion varies widely amongst individuals</a:t>
            </a:r>
          </a:p>
          <a:p>
            <a:pPr>
              <a:lnSpc>
                <a:spcPct val="90000"/>
              </a:lnSpc>
            </a:pPr>
            <a:r>
              <a:rPr lang="en-US" dirty="0">
                <a:solidFill>
                  <a:schemeClr val="bg1"/>
                </a:solidFill>
                <a:effectLst/>
              </a:rPr>
              <a:t>Abduction, adduction, and long axis rotation function to provide additional range for opposition to enhance grasp and prehension. </a:t>
            </a:r>
          </a:p>
          <a:p>
            <a:pPr>
              <a:lnSpc>
                <a:spcPct val="90000"/>
              </a:lnSpc>
            </a:pPr>
            <a:r>
              <a:rPr lang="en-US" dirty="0">
                <a:solidFill>
                  <a:schemeClr val="bg1"/>
                </a:solidFill>
                <a:effectLst/>
              </a:rPr>
              <a:t>Axial rotation allows for pad to pad prehension.</a:t>
            </a:r>
          </a:p>
          <a:p>
            <a:pPr>
              <a:lnSpc>
                <a:spcPct val="90000"/>
              </a:lnSpc>
            </a:pPr>
            <a:endParaRPr lang="en-US" sz="2400" b="1" dirty="0">
              <a:effectLst/>
            </a:endParaRPr>
          </a:p>
          <a:p>
            <a:pPr>
              <a:lnSpc>
                <a:spcPct val="90000"/>
              </a:lnSpc>
              <a:buFontTx/>
              <a:buNone/>
            </a:pPr>
            <a:endParaRPr lang="en-US" sz="2400" dirty="0"/>
          </a:p>
          <a:p>
            <a:pPr>
              <a:lnSpc>
                <a:spcPct val="90000"/>
              </a:lnSpc>
              <a:buFontTx/>
              <a:buNone/>
            </a:pPr>
            <a:r>
              <a:rPr lang="en-US" sz="2400" dirty="0"/>
              <a:t>					</a:t>
            </a:r>
          </a:p>
        </p:txBody>
      </p:sp>
      <p:pic>
        <p:nvPicPr>
          <p:cNvPr id="483332" name="Picture 4" descr="MPUCLinjury2"/>
          <p:cNvPicPr>
            <a:picLocks noGrp="1" noChangeAspect="1" noChangeArrowheads="1"/>
          </p:cNvPicPr>
          <p:nvPr>
            <p:ph sz="quarter" idx="2"/>
          </p:nvPr>
        </p:nvPicPr>
        <p:blipFill>
          <a:blip r:embed="rId3" cstate="print"/>
          <a:srcRect/>
          <a:stretch>
            <a:fillRect/>
          </a:stretch>
        </p:blipFill>
        <p:spPr>
          <a:xfrm>
            <a:off x="9213851" y="0"/>
            <a:ext cx="2978149" cy="5562600"/>
          </a:xfrm>
          <a:noFill/>
          <a:ln/>
        </p:spPr>
      </p:pic>
      <p:pic>
        <p:nvPicPr>
          <p:cNvPr id="483333" name="Picture 5" descr="Fig 9-25a"/>
          <p:cNvPicPr>
            <a:picLocks noGrp="1" noChangeAspect="1" noChangeArrowheads="1"/>
          </p:cNvPicPr>
          <p:nvPr>
            <p:ph sz="quarter" idx="3"/>
          </p:nvPr>
        </p:nvPicPr>
        <p:blipFill>
          <a:blip r:embed="rId4" cstate="print"/>
          <a:srcRect/>
          <a:stretch>
            <a:fillRect/>
          </a:stretch>
        </p:blipFill>
        <p:spPr>
          <a:xfrm>
            <a:off x="5181600" y="4376738"/>
            <a:ext cx="5384800" cy="2481262"/>
          </a:xfrm>
          <a:noFill/>
          <a:ln/>
        </p:spPr>
      </p:pic>
      <p:sp>
        <p:nvSpPr>
          <p:cNvPr id="483334" name="Text Box 6"/>
          <p:cNvSpPr txBox="1">
            <a:spLocks noChangeArrowheads="1"/>
          </p:cNvSpPr>
          <p:nvPr/>
        </p:nvSpPr>
        <p:spPr bwMode="auto">
          <a:xfrm>
            <a:off x="7816633" y="2971801"/>
            <a:ext cx="863378" cy="83099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ahoma" pitchFamily="34" charset="0"/>
                <a:ea typeface="+mn-ea"/>
                <a:cs typeface="+mn-cs"/>
              </a:rPr>
              <a:t>UCL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ahoma" pitchFamily="34" charset="0"/>
                <a:ea typeface="+mn-ea"/>
                <a:cs typeface="+mn-cs"/>
              </a:rPr>
              <a:t>Tear </a:t>
            </a:r>
          </a:p>
        </p:txBody>
      </p:sp>
      <p:sp>
        <p:nvSpPr>
          <p:cNvPr id="483335" name="Line 7"/>
          <p:cNvSpPr>
            <a:spLocks noChangeShapeType="1"/>
          </p:cNvSpPr>
          <p:nvPr/>
        </p:nvSpPr>
        <p:spPr bwMode="auto">
          <a:xfrm>
            <a:off x="8534400" y="3276600"/>
            <a:ext cx="711200" cy="228600"/>
          </a:xfrm>
          <a:prstGeom prst="line">
            <a:avLst/>
          </a:prstGeom>
          <a:noFill/>
          <a:ln w="57150">
            <a:solidFill>
              <a:srgbClr val="FF0000"/>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336" name="Text Box 8"/>
          <p:cNvSpPr txBox="1">
            <a:spLocks noChangeArrowheads="1"/>
          </p:cNvSpPr>
          <p:nvPr/>
        </p:nvSpPr>
        <p:spPr bwMode="auto">
          <a:xfrm>
            <a:off x="7010400" y="5791201"/>
            <a:ext cx="1218603" cy="40011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7E6E6"/>
                </a:solidFill>
                <a:effectLst/>
                <a:uLnTx/>
                <a:uFillTx/>
                <a:latin typeface="Tahoma" pitchFamily="34" charset="0"/>
                <a:ea typeface="+mn-ea"/>
                <a:cs typeface="+mn-cs"/>
              </a:rPr>
              <a:t>rotation</a:t>
            </a:r>
          </a:p>
        </p:txBody>
      </p:sp>
    </p:spTree>
    <p:extLst>
      <p:ext uri="{BB962C8B-B14F-4D97-AF65-F5344CB8AC3E}">
        <p14:creationId xmlns:p14="http://schemas.microsoft.com/office/powerpoint/2010/main" val="2100032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lstStyle/>
          <a:p>
            <a:pPr algn="ctr"/>
            <a:r>
              <a:rPr lang="en-US" dirty="0">
                <a:solidFill>
                  <a:srgbClr val="FFFF00"/>
                </a:solidFill>
              </a:rPr>
              <a:t>MCP Joint: Collateral Ligaments </a:t>
            </a:r>
          </a:p>
        </p:txBody>
      </p:sp>
      <p:sp>
        <p:nvSpPr>
          <p:cNvPr id="487427" name="Rectangle 3"/>
          <p:cNvSpPr>
            <a:spLocks noGrp="1" noChangeArrowheads="1"/>
          </p:cNvSpPr>
          <p:nvPr>
            <p:ph type="body" sz="half" idx="1"/>
          </p:nvPr>
        </p:nvSpPr>
        <p:spPr>
          <a:xfrm>
            <a:off x="0" y="2133600"/>
            <a:ext cx="5080000" cy="4114800"/>
          </a:xfrm>
        </p:spPr>
        <p:txBody>
          <a:bodyPr/>
          <a:lstStyle/>
          <a:p>
            <a:pPr>
              <a:lnSpc>
                <a:spcPct val="90000"/>
              </a:lnSpc>
            </a:pPr>
            <a:r>
              <a:rPr lang="en-US" sz="2800" dirty="0">
                <a:solidFill>
                  <a:schemeClr val="bg1"/>
                </a:solidFill>
              </a:rPr>
              <a:t>Due to cam-shaped  metacarpal head, the collateral ligaments are:</a:t>
            </a:r>
          </a:p>
          <a:p>
            <a:pPr lvl="1">
              <a:lnSpc>
                <a:spcPct val="90000"/>
              </a:lnSpc>
            </a:pPr>
            <a:r>
              <a:rPr lang="en-US" sz="2800" dirty="0">
                <a:solidFill>
                  <a:schemeClr val="bg1"/>
                </a:solidFill>
              </a:rPr>
              <a:t>Taut in Flexion</a:t>
            </a:r>
          </a:p>
          <a:p>
            <a:pPr lvl="1">
              <a:lnSpc>
                <a:spcPct val="90000"/>
              </a:lnSpc>
            </a:pPr>
            <a:r>
              <a:rPr lang="en-US" sz="2800" dirty="0">
                <a:solidFill>
                  <a:schemeClr val="bg1"/>
                </a:solidFill>
              </a:rPr>
              <a:t>Slack in Extension</a:t>
            </a:r>
          </a:p>
          <a:p>
            <a:pPr lvl="1">
              <a:lnSpc>
                <a:spcPct val="90000"/>
              </a:lnSpc>
              <a:buFontTx/>
              <a:buNone/>
            </a:pPr>
            <a:endParaRPr lang="en-US" sz="2400" dirty="0">
              <a:solidFill>
                <a:schemeClr val="bg1"/>
              </a:solidFill>
            </a:endParaRPr>
          </a:p>
          <a:p>
            <a:pPr>
              <a:lnSpc>
                <a:spcPct val="90000"/>
              </a:lnSpc>
            </a:pPr>
            <a:r>
              <a:rPr lang="en-US" sz="2800" dirty="0">
                <a:solidFill>
                  <a:schemeClr val="bg1"/>
                </a:solidFill>
              </a:rPr>
              <a:t>Collateral ligament length maintained @ 45-70° flexion</a:t>
            </a:r>
          </a:p>
          <a:p>
            <a:pPr lvl="1">
              <a:lnSpc>
                <a:spcPct val="90000"/>
              </a:lnSpc>
            </a:pPr>
            <a:endParaRPr lang="en-US" sz="2400" dirty="0">
              <a:solidFill>
                <a:schemeClr val="tx2"/>
              </a:solidFill>
            </a:endParaRPr>
          </a:p>
        </p:txBody>
      </p:sp>
      <p:pic>
        <p:nvPicPr>
          <p:cNvPr id="487428" name="Picture 4" descr="Fig 9-11"/>
          <p:cNvPicPr>
            <a:picLocks noGrp="1" noChangeAspect="1" noChangeArrowheads="1"/>
          </p:cNvPicPr>
          <p:nvPr>
            <p:ph type="clipArt" sz="half" idx="2"/>
          </p:nvPr>
        </p:nvPicPr>
        <p:blipFill>
          <a:blip r:embed="rId3" cstate="print"/>
          <a:srcRect/>
          <a:stretch>
            <a:fillRect/>
          </a:stretch>
        </p:blipFill>
        <p:spPr>
          <a:xfrm>
            <a:off x="5283200" y="1676400"/>
            <a:ext cx="6908800" cy="4216400"/>
          </a:xfrm>
          <a:noFill/>
          <a:ln/>
        </p:spPr>
      </p:pic>
    </p:spTree>
    <p:extLst>
      <p:ext uri="{BB962C8B-B14F-4D97-AF65-F5344CB8AC3E}">
        <p14:creationId xmlns:p14="http://schemas.microsoft.com/office/powerpoint/2010/main" val="2556470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pPr algn="ctr"/>
            <a:r>
              <a:rPr lang="en-US" dirty="0">
                <a:solidFill>
                  <a:srgbClr val="FFFF00"/>
                </a:solidFill>
              </a:rPr>
              <a:t>IP Joints: </a:t>
            </a:r>
            <a:r>
              <a:rPr lang="en-US" sz="4000" dirty="0">
                <a:solidFill>
                  <a:srgbClr val="FFFF00"/>
                </a:solidFill>
              </a:rPr>
              <a:t>Structure and Function</a:t>
            </a:r>
          </a:p>
        </p:txBody>
      </p:sp>
      <p:sp>
        <p:nvSpPr>
          <p:cNvPr id="489475" name="Rectangle 3"/>
          <p:cNvSpPr>
            <a:spLocks noGrp="1" noChangeArrowheads="1"/>
          </p:cNvSpPr>
          <p:nvPr>
            <p:ph type="body" sz="half" idx="1"/>
          </p:nvPr>
        </p:nvSpPr>
        <p:spPr>
          <a:xfrm>
            <a:off x="471948" y="1988575"/>
            <a:ext cx="2310581" cy="4114800"/>
          </a:xfrm>
        </p:spPr>
        <p:txBody>
          <a:bodyPr/>
          <a:lstStyle/>
          <a:p>
            <a:pPr>
              <a:lnSpc>
                <a:spcPct val="90000"/>
              </a:lnSpc>
              <a:buFontTx/>
              <a:buNone/>
            </a:pPr>
            <a:r>
              <a:rPr lang="en-US" sz="2400" dirty="0">
                <a:solidFill>
                  <a:schemeClr val="bg1"/>
                </a:solidFill>
              </a:rPr>
              <a:t>Amount of DIP</a:t>
            </a:r>
          </a:p>
          <a:p>
            <a:pPr>
              <a:lnSpc>
                <a:spcPct val="90000"/>
              </a:lnSpc>
              <a:buFontTx/>
              <a:buNone/>
            </a:pPr>
            <a:r>
              <a:rPr lang="en-US" sz="2400" dirty="0">
                <a:solidFill>
                  <a:schemeClr val="bg1"/>
                </a:solidFill>
              </a:rPr>
              <a:t>motion varies</a:t>
            </a:r>
          </a:p>
          <a:p>
            <a:pPr>
              <a:lnSpc>
                <a:spcPct val="90000"/>
              </a:lnSpc>
              <a:buFontTx/>
              <a:buNone/>
            </a:pPr>
            <a:r>
              <a:rPr lang="en-US" sz="2400" dirty="0">
                <a:solidFill>
                  <a:schemeClr val="bg1"/>
                </a:solidFill>
              </a:rPr>
              <a:t>Among</a:t>
            </a:r>
          </a:p>
          <a:p>
            <a:pPr>
              <a:lnSpc>
                <a:spcPct val="90000"/>
              </a:lnSpc>
              <a:buFontTx/>
              <a:buNone/>
            </a:pPr>
            <a:r>
              <a:rPr lang="en-US" sz="2400" dirty="0">
                <a:solidFill>
                  <a:schemeClr val="bg1"/>
                </a:solidFill>
              </a:rPr>
              <a:t>individuals;</a:t>
            </a:r>
          </a:p>
          <a:p>
            <a:pPr>
              <a:lnSpc>
                <a:spcPct val="90000"/>
              </a:lnSpc>
              <a:buFontTx/>
              <a:buNone/>
            </a:pPr>
            <a:r>
              <a:rPr lang="en-US" sz="2400" dirty="0">
                <a:solidFill>
                  <a:schemeClr val="bg1"/>
                </a:solidFill>
              </a:rPr>
              <a:t>60-80°common</a:t>
            </a:r>
          </a:p>
          <a:p>
            <a:pPr>
              <a:lnSpc>
                <a:spcPct val="90000"/>
              </a:lnSpc>
              <a:buFontTx/>
              <a:buNone/>
            </a:pPr>
            <a:endParaRPr lang="en-US" sz="2800" dirty="0">
              <a:solidFill>
                <a:schemeClr val="bg1"/>
              </a:solidFill>
            </a:endParaRPr>
          </a:p>
        </p:txBody>
      </p:sp>
      <p:pic>
        <p:nvPicPr>
          <p:cNvPr id="489476" name="Picture 4"/>
          <p:cNvPicPr>
            <a:picLocks noGrp="1" noChangeAspect="1" noChangeArrowheads="1"/>
          </p:cNvPicPr>
          <p:nvPr>
            <p:ph sz="half" idx="2"/>
          </p:nvPr>
        </p:nvPicPr>
        <p:blipFill>
          <a:blip r:embed="rId3" cstate="print"/>
          <a:srcRect/>
          <a:stretch>
            <a:fillRect/>
          </a:stretch>
        </p:blipFill>
        <p:spPr>
          <a:xfrm>
            <a:off x="2946400" y="1905000"/>
            <a:ext cx="6705600" cy="4516438"/>
          </a:xfrm>
          <a:noFill/>
          <a:ln/>
        </p:spPr>
      </p:pic>
      <p:sp>
        <p:nvSpPr>
          <p:cNvPr id="489477" name="Text Box 5"/>
          <p:cNvSpPr txBox="1">
            <a:spLocks noChangeArrowheads="1"/>
          </p:cNvSpPr>
          <p:nvPr/>
        </p:nvSpPr>
        <p:spPr bwMode="auto">
          <a:xfrm>
            <a:off x="3556000" y="2133601"/>
            <a:ext cx="4648200" cy="830997"/>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itchFamily="34" charset="0"/>
                <a:ea typeface="+mn-ea"/>
                <a:cs typeface="+mn-cs"/>
              </a:rPr>
              <a:t>PIP and DIP joint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itchFamily="34" charset="0"/>
                <a:ea typeface="+mn-ea"/>
                <a:cs typeface="+mn-cs"/>
              </a:rPr>
              <a:t>similar configuration</a:t>
            </a:r>
          </a:p>
        </p:txBody>
      </p:sp>
      <p:sp>
        <p:nvSpPr>
          <p:cNvPr id="489478" name="Text Box 6"/>
          <p:cNvSpPr txBox="1">
            <a:spLocks noChangeArrowheads="1"/>
          </p:cNvSpPr>
          <p:nvPr/>
        </p:nvSpPr>
        <p:spPr bwMode="auto">
          <a:xfrm>
            <a:off x="4368801" y="4648200"/>
            <a:ext cx="3212867" cy="193899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itchFamily="34" charset="0"/>
                <a:ea typeface="+mn-ea"/>
                <a:cs typeface="+mn-cs"/>
              </a:rPr>
              <a:t>Supporting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546A"/>
                </a:solidFill>
                <a:effectLst/>
                <a:uLnTx/>
                <a:uFillTx/>
                <a:latin typeface="Tahoma" pitchFamily="34" charset="0"/>
                <a:ea typeface="+mn-ea"/>
                <a:cs typeface="+mn-cs"/>
              </a:rPr>
              <a:t>joint capsule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546A"/>
                </a:solidFill>
                <a:effectLst/>
                <a:uLnTx/>
                <a:uFillTx/>
                <a:latin typeface="Tahoma" pitchFamily="34" charset="0"/>
                <a:ea typeface="+mn-ea"/>
                <a:cs typeface="+mn-cs"/>
              </a:rPr>
              <a:t>collateral ligaments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44546A"/>
                </a:solidFill>
                <a:effectLst/>
                <a:uLnTx/>
                <a:uFillTx/>
                <a:latin typeface="Tahoma" pitchFamily="34" charset="0"/>
                <a:ea typeface="+mn-ea"/>
                <a:cs typeface="+mn-cs"/>
              </a:rPr>
              <a:t>volar plate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489479" name="Text Box 7"/>
          <p:cNvSpPr txBox="1">
            <a:spLocks noChangeArrowheads="1"/>
          </p:cNvSpPr>
          <p:nvPr/>
        </p:nvSpPr>
        <p:spPr bwMode="auto">
          <a:xfrm>
            <a:off x="9807818" y="3581400"/>
            <a:ext cx="2256367" cy="201285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90000"/>
              </a:lnSpc>
              <a:spcBef>
                <a:spcPct val="20000"/>
              </a:spcBef>
              <a:spcAft>
                <a:spcPts val="0"/>
              </a:spcAft>
              <a:buClr>
                <a:srgbClr val="954F72"/>
              </a:buClr>
              <a:buSzPct val="60000"/>
              <a:buFont typeface="Wingdings" pitchFamily="2" charset="2"/>
              <a:buNone/>
              <a:tabLst/>
              <a:defRPr/>
            </a:pPr>
            <a:r>
              <a:rPr kumimoji="0" lang="en-US" sz="2400" b="0" i="0" u="none" strike="noStrike" kern="1200" cap="none" spc="0" normalizeH="0" baseline="0" noProof="0" dirty="0">
                <a:ln>
                  <a:noFill/>
                </a:ln>
                <a:solidFill>
                  <a:prstClr val="white"/>
                </a:solidFill>
                <a:effectLst/>
                <a:uLnTx/>
                <a:uFillTx/>
                <a:latin typeface="Tahoma" pitchFamily="34" charset="0"/>
                <a:ea typeface="+mn-ea"/>
                <a:cs typeface="+mn-cs"/>
              </a:rPr>
              <a:t>PIP most </a:t>
            </a:r>
          </a:p>
          <a:p>
            <a:pPr marL="0" marR="0" lvl="0" indent="0" algn="l" defTabSz="914400" rtl="0" eaLnBrk="1" fontAlgn="auto" latinLnBrk="0" hangingPunct="1">
              <a:lnSpc>
                <a:spcPct val="90000"/>
              </a:lnSpc>
              <a:spcBef>
                <a:spcPct val="20000"/>
              </a:spcBef>
              <a:spcAft>
                <a:spcPts val="0"/>
              </a:spcAft>
              <a:buClr>
                <a:srgbClr val="954F72"/>
              </a:buClr>
              <a:buSzPct val="60000"/>
              <a:buFont typeface="Wingdings" pitchFamily="2" charset="2"/>
              <a:buNone/>
              <a:tabLst/>
              <a:defRPr/>
            </a:pPr>
            <a:r>
              <a:rPr kumimoji="0" lang="en-US" sz="2400" b="0" i="0" u="none" strike="noStrike" kern="1200" cap="none" spc="0" normalizeH="0" baseline="0" noProof="0" dirty="0">
                <a:ln>
                  <a:noFill/>
                </a:ln>
                <a:solidFill>
                  <a:prstClr val="white"/>
                </a:solidFill>
                <a:effectLst/>
                <a:uLnTx/>
                <a:uFillTx/>
                <a:latin typeface="Tahoma" pitchFamily="34" charset="0"/>
                <a:ea typeface="+mn-ea"/>
                <a:cs typeface="+mn-cs"/>
              </a:rPr>
              <a:t>important joint</a:t>
            </a:r>
          </a:p>
          <a:p>
            <a:pPr marL="0" marR="0" lvl="0" indent="0" algn="l" defTabSz="914400" rtl="0" eaLnBrk="1" fontAlgn="auto" latinLnBrk="0" hangingPunct="1">
              <a:lnSpc>
                <a:spcPct val="90000"/>
              </a:lnSpc>
              <a:spcBef>
                <a:spcPct val="20000"/>
              </a:spcBef>
              <a:spcAft>
                <a:spcPts val="0"/>
              </a:spcAft>
              <a:buClr>
                <a:srgbClr val="954F72"/>
              </a:buClr>
              <a:buSzPct val="60000"/>
              <a:buFont typeface="Wingdings" pitchFamily="2" charset="2"/>
              <a:buNone/>
              <a:tabLst/>
              <a:defRPr/>
            </a:pPr>
            <a:r>
              <a:rPr kumimoji="0" lang="en-US" sz="2400" b="0" i="0" u="none" strike="noStrike" kern="1200" cap="none" spc="0" normalizeH="0" baseline="0" noProof="0" dirty="0">
                <a:ln>
                  <a:noFill/>
                </a:ln>
                <a:solidFill>
                  <a:prstClr val="white"/>
                </a:solidFill>
                <a:effectLst/>
                <a:uLnTx/>
                <a:uFillTx/>
                <a:latin typeface="Tahoma" pitchFamily="34" charset="0"/>
                <a:ea typeface="+mn-ea"/>
                <a:cs typeface="+mn-cs"/>
              </a:rPr>
              <a:t>for hand </a:t>
            </a:r>
          </a:p>
          <a:p>
            <a:pPr marL="0" marR="0" lvl="0" indent="0" algn="l" defTabSz="914400" rtl="0" eaLnBrk="1" fontAlgn="auto" latinLnBrk="0" hangingPunct="1">
              <a:lnSpc>
                <a:spcPct val="90000"/>
              </a:lnSpc>
              <a:spcBef>
                <a:spcPct val="20000"/>
              </a:spcBef>
              <a:spcAft>
                <a:spcPts val="0"/>
              </a:spcAft>
              <a:buClr>
                <a:srgbClr val="954F72"/>
              </a:buClr>
              <a:buSzPct val="60000"/>
              <a:buFont typeface="Wingdings" pitchFamily="2" charset="2"/>
              <a:buNone/>
              <a:tabLst/>
              <a:defRPr/>
            </a:pPr>
            <a:r>
              <a:rPr kumimoji="0" lang="en-US" sz="2400" b="0" i="0" u="none" strike="noStrike" kern="1200" cap="none" spc="0" normalizeH="0" baseline="0" noProof="0" dirty="0">
                <a:ln>
                  <a:noFill/>
                </a:ln>
                <a:solidFill>
                  <a:prstClr val="white"/>
                </a:solidFill>
                <a:effectLst/>
                <a:uLnTx/>
                <a:uFillTx/>
                <a:latin typeface="Tahoma" pitchFamily="34" charset="0"/>
                <a:ea typeface="+mn-ea"/>
                <a:cs typeface="+mn-cs"/>
              </a:rPr>
              <a:t>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549578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2400" b="1" i="0" u="none" strike="noStrike" kern="1200" cap="none" spc="0" normalizeH="0" baseline="0" noProof="0" dirty="0">
                <a:ln>
                  <a:noFill/>
                </a:ln>
                <a:solidFill>
                  <a:srgbClr val="FFFF00"/>
                </a:solidFill>
                <a:effectLst/>
                <a:uLnTx/>
                <a:uFillTx/>
                <a:latin typeface="Arial" panose="020B0604020202020204" pitchFamily="34" charset="0"/>
              </a:rPr>
              <a:t>Anatomy of the PIP joint</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5201" y="6205321"/>
            <a:ext cx="1710720" cy="267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040" y="1129321"/>
            <a:ext cx="7804800" cy="4592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71036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p:txBody>
          <a:bodyPr/>
          <a:lstStyle/>
          <a:p>
            <a:r>
              <a:rPr lang="en-US" dirty="0">
                <a:solidFill>
                  <a:srgbClr val="FFFF00"/>
                </a:solidFill>
              </a:rPr>
              <a:t>Volar Plate</a:t>
            </a:r>
          </a:p>
        </p:txBody>
      </p:sp>
      <p:sp>
        <p:nvSpPr>
          <p:cNvPr id="491523" name="Rectangle 3"/>
          <p:cNvSpPr>
            <a:spLocks noGrp="1" noChangeArrowheads="1"/>
          </p:cNvSpPr>
          <p:nvPr>
            <p:ph type="body" sz="half" idx="1"/>
          </p:nvPr>
        </p:nvSpPr>
        <p:spPr>
          <a:xfrm>
            <a:off x="110595" y="1755530"/>
            <a:ext cx="5378451" cy="4495800"/>
          </a:xfrm>
        </p:spPr>
        <p:txBody>
          <a:bodyPr/>
          <a:lstStyle/>
          <a:p>
            <a:pPr>
              <a:lnSpc>
                <a:spcPct val="90000"/>
              </a:lnSpc>
            </a:pPr>
            <a:r>
              <a:rPr lang="en-US" sz="2800" dirty="0">
                <a:solidFill>
                  <a:schemeClr val="bg1"/>
                </a:solidFill>
                <a:effectLst/>
              </a:rPr>
              <a:t>Enhances joint stability</a:t>
            </a:r>
          </a:p>
          <a:p>
            <a:pPr>
              <a:lnSpc>
                <a:spcPct val="90000"/>
              </a:lnSpc>
            </a:pPr>
            <a:r>
              <a:rPr lang="en-US" sz="2800" dirty="0">
                <a:solidFill>
                  <a:schemeClr val="bg1"/>
                </a:solidFill>
                <a:effectLst/>
              </a:rPr>
              <a:t>With flexion, proximal portion buckles/folds like accordion</a:t>
            </a:r>
          </a:p>
          <a:p>
            <a:pPr>
              <a:lnSpc>
                <a:spcPct val="90000"/>
              </a:lnSpc>
            </a:pPr>
            <a:r>
              <a:rPr lang="en-US" sz="2800" dirty="0">
                <a:solidFill>
                  <a:schemeClr val="bg1"/>
                </a:solidFill>
                <a:effectLst/>
              </a:rPr>
              <a:t>Stability of volar plate enhanced by attachment of accessory collateral ligaments and the checkrein ligaments (CRL)</a:t>
            </a:r>
          </a:p>
        </p:txBody>
      </p:sp>
      <p:pic>
        <p:nvPicPr>
          <p:cNvPr id="491524" name="Picture 4"/>
          <p:cNvPicPr>
            <a:picLocks noGrp="1" noChangeAspect="1" noChangeArrowheads="1"/>
          </p:cNvPicPr>
          <p:nvPr>
            <p:ph type="clipArt" sz="half" idx="2"/>
          </p:nvPr>
        </p:nvPicPr>
        <p:blipFill>
          <a:blip r:embed="rId3" cstate="email">
            <a:extLst>
              <a:ext uri="{28A0092B-C50C-407E-A947-70E740481C1C}">
                <a14:useLocalDpi xmlns:a14="http://schemas.microsoft.com/office/drawing/2010/main"/>
              </a:ext>
            </a:extLst>
          </a:blip>
          <a:srcRect/>
          <a:stretch>
            <a:fillRect/>
          </a:stretch>
        </p:blipFill>
        <p:spPr>
          <a:xfrm>
            <a:off x="5237428" y="1239508"/>
            <a:ext cx="3803060" cy="3175751"/>
          </a:xfrm>
          <a:noFill/>
          <a:ln/>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77187" y="713343"/>
            <a:ext cx="32385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8677187" y="5698888"/>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sz="1089" b="1" i="0" u="none" strike="noStrike" kern="1200" cap="none" spc="0" normalizeH="0" baseline="0" noProof="0" dirty="0">
                <a:ln>
                  <a:noFill/>
                </a:ln>
                <a:solidFill>
                  <a:srgbClr val="000000"/>
                </a:solidFill>
                <a:effectLst/>
                <a:uLnTx/>
                <a:uFillTx/>
                <a:latin typeface="Arial" panose="020B0604020202020204" pitchFamily="34" charset="0"/>
              </a:rPr>
              <a:t>Clavero J A et al. Radiographics 2002;22:237-256</a:t>
            </a:r>
          </a:p>
        </p:txBody>
      </p:sp>
    </p:spTree>
    <p:extLst>
      <p:ext uri="{BB962C8B-B14F-4D97-AF65-F5344CB8AC3E}">
        <p14:creationId xmlns:p14="http://schemas.microsoft.com/office/powerpoint/2010/main" val="1253446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900" name="Picture 4" descr="DSCN3614"/>
          <p:cNvPicPr>
            <a:picLocks noChangeAspect="1" noChangeArrowheads="1"/>
          </p:cNvPicPr>
          <p:nvPr/>
        </p:nvPicPr>
        <p:blipFill>
          <a:blip r:embed="rId2" cstate="print"/>
          <a:srcRect/>
          <a:stretch>
            <a:fillRect/>
          </a:stretch>
        </p:blipFill>
        <p:spPr bwMode="auto">
          <a:xfrm>
            <a:off x="1117600" y="76200"/>
            <a:ext cx="9956800" cy="2370138"/>
          </a:xfrm>
          <a:prstGeom prst="rect">
            <a:avLst/>
          </a:prstGeom>
          <a:noFill/>
        </p:spPr>
      </p:pic>
      <p:pic>
        <p:nvPicPr>
          <p:cNvPr id="592901" name="Picture 5" descr="DSCN3612"/>
          <p:cNvPicPr>
            <a:picLocks noChangeAspect="1" noChangeArrowheads="1"/>
          </p:cNvPicPr>
          <p:nvPr/>
        </p:nvPicPr>
        <p:blipFill>
          <a:blip r:embed="rId3" cstate="print"/>
          <a:srcRect/>
          <a:stretch>
            <a:fillRect/>
          </a:stretch>
        </p:blipFill>
        <p:spPr bwMode="auto">
          <a:xfrm>
            <a:off x="2590800" y="2209800"/>
            <a:ext cx="7315200" cy="2287588"/>
          </a:xfrm>
          <a:prstGeom prst="rect">
            <a:avLst/>
          </a:prstGeom>
          <a:noFill/>
        </p:spPr>
      </p:pic>
      <p:pic>
        <p:nvPicPr>
          <p:cNvPr id="592902" name="Picture 6" descr="DSCN3613"/>
          <p:cNvPicPr>
            <a:picLocks noChangeAspect="1" noChangeArrowheads="1"/>
          </p:cNvPicPr>
          <p:nvPr/>
        </p:nvPicPr>
        <p:blipFill>
          <a:blip r:embed="rId4" cstate="print"/>
          <a:srcRect/>
          <a:stretch>
            <a:fillRect/>
          </a:stretch>
        </p:blipFill>
        <p:spPr bwMode="auto">
          <a:xfrm>
            <a:off x="2438400" y="4498976"/>
            <a:ext cx="7620000" cy="2359025"/>
          </a:xfrm>
          <a:prstGeom prst="rect">
            <a:avLst/>
          </a:prstGeom>
          <a:noFill/>
        </p:spPr>
      </p:pic>
      <p:cxnSp>
        <p:nvCxnSpPr>
          <p:cNvPr id="3" name="Straight Arrow Connector 2">
            <a:extLst>
              <a:ext uri="{FF2B5EF4-FFF2-40B4-BE49-F238E27FC236}">
                <a16:creationId xmlns:a16="http://schemas.microsoft.com/office/drawing/2014/main" id="{8999766B-E3AF-4119-B111-BEC892BAA8CF}"/>
              </a:ext>
            </a:extLst>
          </p:cNvPr>
          <p:cNvCxnSpPr>
            <a:cxnSpLocks/>
          </p:cNvCxnSpPr>
          <p:nvPr/>
        </p:nvCxnSpPr>
        <p:spPr>
          <a:xfrm flipH="1" flipV="1">
            <a:off x="6815137" y="1493044"/>
            <a:ext cx="871538" cy="400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417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1016000" y="304800"/>
            <a:ext cx="10972800" cy="884238"/>
          </a:xfrm>
        </p:spPr>
        <p:txBody>
          <a:bodyPr/>
          <a:lstStyle/>
          <a:p>
            <a:pPr algn="ctr"/>
            <a:r>
              <a:rPr lang="en-US" dirty="0">
                <a:solidFill>
                  <a:srgbClr val="FFFF00"/>
                </a:solidFill>
              </a:rPr>
              <a:t>Volar Plate Structure</a:t>
            </a:r>
          </a:p>
        </p:txBody>
      </p:sp>
      <p:pic>
        <p:nvPicPr>
          <p:cNvPr id="493571" name="Picture 3" descr="volarplateanatomy"/>
          <p:cNvPicPr>
            <a:picLocks noGrp="1" noChangeAspect="1" noChangeArrowheads="1"/>
          </p:cNvPicPr>
          <p:nvPr>
            <p:ph idx="1"/>
          </p:nvPr>
        </p:nvPicPr>
        <p:blipFill>
          <a:blip r:embed="rId3" cstate="print"/>
          <a:srcRect/>
          <a:stretch>
            <a:fillRect/>
          </a:stretch>
        </p:blipFill>
        <p:spPr>
          <a:xfrm>
            <a:off x="3556000" y="1828800"/>
            <a:ext cx="6002867" cy="5029200"/>
          </a:xfrm>
          <a:noFill/>
          <a:ln/>
        </p:spPr>
      </p:pic>
      <p:sp>
        <p:nvSpPr>
          <p:cNvPr id="493572" name="Text Box 4"/>
          <p:cNvSpPr txBox="1">
            <a:spLocks noChangeArrowheads="1"/>
          </p:cNvSpPr>
          <p:nvPr/>
        </p:nvSpPr>
        <p:spPr bwMode="auto">
          <a:xfrm>
            <a:off x="9956801" y="3962400"/>
            <a:ext cx="1363578" cy="95410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pitchFamily="34" charset="0"/>
                <a:ea typeface="+mn-ea"/>
                <a:cs typeface="+mn-cs"/>
              </a:rPr>
              <a:t>Critical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pitchFamily="34" charset="0"/>
                <a:ea typeface="+mn-ea"/>
                <a:cs typeface="+mn-cs"/>
              </a:rPr>
              <a:t>Corner</a:t>
            </a:r>
          </a:p>
        </p:txBody>
      </p:sp>
      <p:sp>
        <p:nvSpPr>
          <p:cNvPr id="493573" name="Line 5"/>
          <p:cNvSpPr>
            <a:spLocks noChangeShapeType="1"/>
          </p:cNvSpPr>
          <p:nvPr/>
        </p:nvSpPr>
        <p:spPr bwMode="auto">
          <a:xfrm flipH="1" flipV="1">
            <a:off x="8128000" y="3657600"/>
            <a:ext cx="1727200" cy="762000"/>
          </a:xfrm>
          <a:prstGeom prst="line">
            <a:avLst/>
          </a:prstGeom>
          <a:noFill/>
          <a:ln w="76200">
            <a:solidFill>
              <a:srgbClr val="FF0000"/>
            </a:solidFill>
            <a:miter lim="800000"/>
            <a:headEnd/>
            <a:tailEnd type="triangl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3574" name="Picture 6"/>
          <p:cNvPicPr>
            <a:picLocks noChangeAspect="1" noChangeArrowheads="1"/>
          </p:cNvPicPr>
          <p:nvPr/>
        </p:nvPicPr>
        <p:blipFill>
          <a:blip r:embed="rId4" cstate="print"/>
          <a:srcRect l="3030" t="25308" r="10606" b="27452"/>
          <a:stretch>
            <a:fillRect/>
          </a:stretch>
        </p:blipFill>
        <p:spPr bwMode="auto">
          <a:xfrm>
            <a:off x="609600" y="1143000"/>
            <a:ext cx="5791200" cy="2133600"/>
          </a:xfrm>
          <a:prstGeom prst="rect">
            <a:avLst/>
          </a:prstGeom>
          <a:noFill/>
          <a:ln w="9525">
            <a:noFill/>
            <a:miter lim="800000"/>
            <a:headEnd/>
            <a:tailEnd/>
          </a:ln>
          <a:effectLst/>
        </p:spPr>
      </p:pic>
      <p:sp>
        <p:nvSpPr>
          <p:cNvPr id="493575" name="Line 7"/>
          <p:cNvSpPr>
            <a:spLocks noChangeShapeType="1"/>
          </p:cNvSpPr>
          <p:nvPr/>
        </p:nvSpPr>
        <p:spPr bwMode="auto">
          <a:xfrm>
            <a:off x="2425700" y="1600200"/>
            <a:ext cx="1625600" cy="609600"/>
          </a:xfrm>
          <a:prstGeom prst="line">
            <a:avLst/>
          </a:prstGeom>
          <a:noFill/>
          <a:ln w="38100">
            <a:solidFill>
              <a:srgbClr val="FF0000"/>
            </a:solidFill>
            <a:round/>
            <a:headEnd type="none" w="sm" len="sm"/>
            <a:tailEnd type="triangle" w="sm" len="sm"/>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576" name="Text Box 8"/>
          <p:cNvSpPr txBox="1">
            <a:spLocks noChangeArrowheads="1"/>
          </p:cNvSpPr>
          <p:nvPr/>
        </p:nvSpPr>
        <p:spPr bwMode="auto">
          <a:xfrm>
            <a:off x="896288" y="1257773"/>
            <a:ext cx="1363578" cy="95410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pitchFamily="34" charset="0"/>
                <a:ea typeface="+mn-ea"/>
                <a:cs typeface="+mn-cs"/>
              </a:rPr>
              <a:t>Critical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pitchFamily="34" charset="0"/>
                <a:ea typeface="+mn-ea"/>
                <a:cs typeface="+mn-cs"/>
              </a:rPr>
              <a:t>Corner</a:t>
            </a:r>
          </a:p>
        </p:txBody>
      </p:sp>
    </p:spTree>
    <p:extLst>
      <p:ext uri="{BB962C8B-B14F-4D97-AF65-F5344CB8AC3E}">
        <p14:creationId xmlns:p14="http://schemas.microsoft.com/office/powerpoint/2010/main" val="13531486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8" name="Picture 4"/>
          <p:cNvPicPr>
            <a:picLocks noChangeAspect="1" noChangeArrowheads="1"/>
          </p:cNvPicPr>
          <p:nvPr/>
        </p:nvPicPr>
        <p:blipFill>
          <a:blip r:embed="rId2" cstate="print"/>
          <a:srcRect/>
          <a:stretch>
            <a:fillRect/>
          </a:stretch>
        </p:blipFill>
        <p:spPr bwMode="auto">
          <a:xfrm>
            <a:off x="6299200" y="3240088"/>
            <a:ext cx="5892800" cy="3617912"/>
          </a:xfrm>
          <a:prstGeom prst="rect">
            <a:avLst/>
          </a:prstGeom>
          <a:noFill/>
          <a:ln w="12700">
            <a:noFill/>
            <a:miter lim="800000"/>
            <a:headEnd type="none" w="sm" len="sm"/>
            <a:tailEnd type="none" w="sm" len="sm"/>
          </a:ln>
          <a:effectLst/>
        </p:spPr>
      </p:pic>
      <p:pic>
        <p:nvPicPr>
          <p:cNvPr id="507909" name="Picture 5"/>
          <p:cNvPicPr>
            <a:picLocks noChangeAspect="1" noChangeArrowheads="1"/>
          </p:cNvPicPr>
          <p:nvPr/>
        </p:nvPicPr>
        <p:blipFill>
          <a:blip r:embed="rId3" cstate="print"/>
          <a:srcRect/>
          <a:stretch>
            <a:fillRect/>
          </a:stretch>
        </p:blipFill>
        <p:spPr bwMode="auto">
          <a:xfrm>
            <a:off x="406400" y="152400"/>
            <a:ext cx="6604000" cy="4159250"/>
          </a:xfrm>
          <a:prstGeom prst="rect">
            <a:avLst/>
          </a:prstGeom>
          <a:noFill/>
          <a:ln w="12700">
            <a:noFill/>
            <a:miter lim="800000"/>
            <a:headEnd type="none" w="sm" len="sm"/>
            <a:tailEnd type="none" w="sm" len="sm"/>
          </a:ln>
          <a:effectLst/>
        </p:spPr>
      </p:pic>
      <p:sp>
        <p:nvSpPr>
          <p:cNvPr id="507910" name="Text Box 6" descr="Outlined diamond"/>
          <p:cNvSpPr txBox="1">
            <a:spLocks noChangeArrowheads="1"/>
          </p:cNvSpPr>
          <p:nvPr/>
        </p:nvSpPr>
        <p:spPr bwMode="auto">
          <a:xfrm>
            <a:off x="7243085" y="399360"/>
            <a:ext cx="5549900" cy="2246769"/>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Disruption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Critical Corner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leads to PIP dislocation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Dorsal – VP injury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Volar – Extensor Tendon Injury </a:t>
            </a:r>
          </a:p>
        </p:txBody>
      </p:sp>
    </p:spTree>
    <p:extLst>
      <p:ext uri="{BB962C8B-B14F-4D97-AF65-F5344CB8AC3E}">
        <p14:creationId xmlns:p14="http://schemas.microsoft.com/office/powerpoint/2010/main" val="3926867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00B050"/>
                </a:solidFill>
              </a:rPr>
              <a:t>Articular Configuration </a:t>
            </a:r>
            <a:br>
              <a:rPr lang="en-US" dirty="0">
                <a:solidFill>
                  <a:srgbClr val="00B050"/>
                </a:solidFill>
              </a:rPr>
            </a:br>
            <a:r>
              <a:rPr lang="en-US" dirty="0">
                <a:solidFill>
                  <a:srgbClr val="00B050"/>
                </a:solidFill>
              </a:rPr>
              <a:t>Adds to Stability</a:t>
            </a:r>
          </a:p>
        </p:txBody>
      </p:sp>
      <p:sp>
        <p:nvSpPr>
          <p:cNvPr id="2" name="Slide Number Placeholder 1"/>
          <p:cNvSpPr>
            <a:spLocks noGrp="1"/>
          </p:cNvSpPr>
          <p:nvPr>
            <p:ph type="sldNum" sz="quarter" idx="12"/>
          </p:nvPr>
        </p:nvSpPr>
        <p:spPr/>
        <p:txBody>
          <a:bodyPr/>
          <a:lstStyle/>
          <a:p>
            <a:fld id="{2A1A57A3-0318-45C9-9936-288AC96F2701}" type="slidenum">
              <a:rPr lang="en-US" smtClean="0"/>
              <a:pPr/>
              <a:t>7</a:t>
            </a:fld>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5427" y="1624127"/>
            <a:ext cx="3263719" cy="4837875"/>
          </a:xfrm>
          <a:prstGeom prst="rect">
            <a:avLst/>
          </a:prstGeom>
        </p:spPr>
      </p:pic>
      <p:pic>
        <p:nvPicPr>
          <p:cNvPr id="6" name="Picture 2" descr="DSCN353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9128620">
            <a:off x="7539213" y="1760405"/>
            <a:ext cx="3687733" cy="3900175"/>
          </a:xfrm>
          <a:prstGeom prst="rect">
            <a:avLst/>
          </a:prstGeom>
          <a:noFill/>
        </p:spPr>
      </p:pic>
      <p:sp>
        <p:nvSpPr>
          <p:cNvPr id="5" name="TextBox 4">
            <a:extLst>
              <a:ext uri="{FF2B5EF4-FFF2-40B4-BE49-F238E27FC236}">
                <a16:creationId xmlns:a16="http://schemas.microsoft.com/office/drawing/2014/main" id="{78814C2F-E293-4023-A8DC-3A5E3AA7AAF8}"/>
              </a:ext>
            </a:extLst>
          </p:cNvPr>
          <p:cNvSpPr txBox="1"/>
          <p:nvPr/>
        </p:nvSpPr>
        <p:spPr>
          <a:xfrm>
            <a:off x="9315450" y="2807494"/>
            <a:ext cx="372218" cy="461665"/>
          </a:xfrm>
          <a:prstGeom prst="rect">
            <a:avLst/>
          </a:prstGeom>
          <a:noFill/>
        </p:spPr>
        <p:txBody>
          <a:bodyPr wrap="none" rtlCol="0">
            <a:spAutoFit/>
          </a:bodyPr>
          <a:lstStyle/>
          <a:p>
            <a:r>
              <a:rPr lang="en-US" sz="2400" b="1" dirty="0"/>
              <a:t>T</a:t>
            </a:r>
          </a:p>
        </p:txBody>
      </p:sp>
      <p:sp>
        <p:nvSpPr>
          <p:cNvPr id="7" name="TextBox 6">
            <a:extLst>
              <a:ext uri="{FF2B5EF4-FFF2-40B4-BE49-F238E27FC236}">
                <a16:creationId xmlns:a16="http://schemas.microsoft.com/office/drawing/2014/main" id="{DB1B3EC3-B99A-484F-837E-5DCC574B1665}"/>
              </a:ext>
            </a:extLst>
          </p:cNvPr>
          <p:cNvSpPr txBox="1"/>
          <p:nvPr/>
        </p:nvSpPr>
        <p:spPr>
          <a:xfrm>
            <a:off x="3902869" y="4384030"/>
            <a:ext cx="630301" cy="461665"/>
          </a:xfrm>
          <a:prstGeom prst="rect">
            <a:avLst/>
          </a:prstGeom>
          <a:noFill/>
        </p:spPr>
        <p:txBody>
          <a:bodyPr wrap="none" rtlCol="0">
            <a:spAutoFit/>
          </a:bodyPr>
          <a:lstStyle/>
          <a:p>
            <a:r>
              <a:rPr lang="en-US" sz="2400" b="1" dirty="0"/>
              <a:t>RH</a:t>
            </a:r>
          </a:p>
        </p:txBody>
      </p:sp>
      <p:sp>
        <p:nvSpPr>
          <p:cNvPr id="8" name="TextBox 7">
            <a:extLst>
              <a:ext uri="{FF2B5EF4-FFF2-40B4-BE49-F238E27FC236}">
                <a16:creationId xmlns:a16="http://schemas.microsoft.com/office/drawing/2014/main" id="{148B30AC-1EC2-47F2-85B3-2929014562DE}"/>
              </a:ext>
            </a:extLst>
          </p:cNvPr>
          <p:cNvSpPr txBox="1"/>
          <p:nvPr/>
        </p:nvSpPr>
        <p:spPr>
          <a:xfrm>
            <a:off x="4967287" y="3581400"/>
            <a:ext cx="372218" cy="461665"/>
          </a:xfrm>
          <a:prstGeom prst="rect">
            <a:avLst/>
          </a:prstGeom>
          <a:noFill/>
        </p:spPr>
        <p:txBody>
          <a:bodyPr wrap="none" rtlCol="0">
            <a:spAutoFit/>
          </a:bodyPr>
          <a:lstStyle/>
          <a:p>
            <a:r>
              <a:rPr lang="en-US" sz="2400" b="1" dirty="0"/>
              <a:t>T</a:t>
            </a:r>
          </a:p>
        </p:txBody>
      </p:sp>
      <p:sp>
        <p:nvSpPr>
          <p:cNvPr id="9" name="TextBox 8">
            <a:extLst>
              <a:ext uri="{FF2B5EF4-FFF2-40B4-BE49-F238E27FC236}">
                <a16:creationId xmlns:a16="http://schemas.microsoft.com/office/drawing/2014/main" id="{316ABA1C-6B3A-4E49-B12A-362AF829090E}"/>
              </a:ext>
            </a:extLst>
          </p:cNvPr>
          <p:cNvSpPr txBox="1"/>
          <p:nvPr/>
        </p:nvSpPr>
        <p:spPr>
          <a:xfrm>
            <a:off x="4019550" y="3496477"/>
            <a:ext cx="407484" cy="461665"/>
          </a:xfrm>
          <a:prstGeom prst="rect">
            <a:avLst/>
          </a:prstGeom>
          <a:noFill/>
        </p:spPr>
        <p:txBody>
          <a:bodyPr wrap="none" rtlCol="0">
            <a:spAutoFit/>
          </a:bodyPr>
          <a:lstStyle/>
          <a:p>
            <a:r>
              <a:rPr lang="en-US" sz="2400" b="1" dirty="0"/>
              <a:t>C</a:t>
            </a:r>
          </a:p>
        </p:txBody>
      </p:sp>
      <p:sp>
        <p:nvSpPr>
          <p:cNvPr id="10" name="TextBox 9">
            <a:extLst>
              <a:ext uri="{FF2B5EF4-FFF2-40B4-BE49-F238E27FC236}">
                <a16:creationId xmlns:a16="http://schemas.microsoft.com/office/drawing/2014/main" id="{1256888E-118D-4786-A60D-149D7F9659F8}"/>
              </a:ext>
            </a:extLst>
          </p:cNvPr>
          <p:cNvSpPr txBox="1"/>
          <p:nvPr/>
        </p:nvSpPr>
        <p:spPr>
          <a:xfrm>
            <a:off x="9248925" y="3588842"/>
            <a:ext cx="505267" cy="369332"/>
          </a:xfrm>
          <a:prstGeom prst="rect">
            <a:avLst/>
          </a:prstGeom>
          <a:noFill/>
        </p:spPr>
        <p:txBody>
          <a:bodyPr wrap="none" rtlCol="0">
            <a:spAutoFit/>
          </a:bodyPr>
          <a:lstStyle/>
          <a:p>
            <a:r>
              <a:rPr lang="en-US" b="1" dirty="0"/>
              <a:t>CP</a:t>
            </a:r>
          </a:p>
        </p:txBody>
      </p:sp>
      <p:sp>
        <p:nvSpPr>
          <p:cNvPr id="11" name="TextBox 10">
            <a:extLst>
              <a:ext uri="{FF2B5EF4-FFF2-40B4-BE49-F238E27FC236}">
                <a16:creationId xmlns:a16="http://schemas.microsoft.com/office/drawing/2014/main" id="{231A9C6A-319F-4ED6-B869-B3B28C6E9E6F}"/>
              </a:ext>
            </a:extLst>
          </p:cNvPr>
          <p:cNvSpPr txBox="1"/>
          <p:nvPr/>
        </p:nvSpPr>
        <p:spPr>
          <a:xfrm>
            <a:off x="8412956" y="2729061"/>
            <a:ext cx="407484" cy="461665"/>
          </a:xfrm>
          <a:prstGeom prst="rect">
            <a:avLst/>
          </a:prstGeom>
          <a:noFill/>
        </p:spPr>
        <p:txBody>
          <a:bodyPr wrap="none" rtlCol="0">
            <a:spAutoFit/>
          </a:bodyPr>
          <a:lstStyle/>
          <a:p>
            <a:r>
              <a:rPr lang="en-US" sz="2400" b="1" dirty="0"/>
              <a:t>C</a:t>
            </a:r>
          </a:p>
        </p:txBody>
      </p:sp>
      <p:sp>
        <p:nvSpPr>
          <p:cNvPr id="12" name="TextBox 11">
            <a:extLst>
              <a:ext uri="{FF2B5EF4-FFF2-40B4-BE49-F238E27FC236}">
                <a16:creationId xmlns:a16="http://schemas.microsoft.com/office/drawing/2014/main" id="{A615ED70-BF8F-467F-94F4-103AC06663DD}"/>
              </a:ext>
            </a:extLst>
          </p:cNvPr>
          <p:cNvSpPr txBox="1"/>
          <p:nvPr/>
        </p:nvSpPr>
        <p:spPr>
          <a:xfrm>
            <a:off x="4853499" y="4199364"/>
            <a:ext cx="505267" cy="369332"/>
          </a:xfrm>
          <a:prstGeom prst="rect">
            <a:avLst/>
          </a:prstGeom>
          <a:noFill/>
        </p:spPr>
        <p:txBody>
          <a:bodyPr wrap="none" rtlCol="0">
            <a:spAutoFit/>
          </a:bodyPr>
          <a:lstStyle/>
          <a:p>
            <a:r>
              <a:rPr lang="en-US" b="1" dirty="0"/>
              <a:t>CP</a:t>
            </a:r>
          </a:p>
        </p:txBody>
      </p:sp>
      <p:sp>
        <p:nvSpPr>
          <p:cNvPr id="13" name="TextBox 12">
            <a:extLst>
              <a:ext uri="{FF2B5EF4-FFF2-40B4-BE49-F238E27FC236}">
                <a16:creationId xmlns:a16="http://schemas.microsoft.com/office/drawing/2014/main" id="{5D8BA48C-B01F-4C4E-8856-21E750EE5DDE}"/>
              </a:ext>
            </a:extLst>
          </p:cNvPr>
          <p:cNvSpPr txBox="1"/>
          <p:nvPr/>
        </p:nvSpPr>
        <p:spPr>
          <a:xfrm>
            <a:off x="8301547" y="3455193"/>
            <a:ext cx="630301" cy="461665"/>
          </a:xfrm>
          <a:prstGeom prst="rect">
            <a:avLst/>
          </a:prstGeom>
          <a:noFill/>
        </p:spPr>
        <p:txBody>
          <a:bodyPr wrap="none" rtlCol="0">
            <a:spAutoFit/>
          </a:bodyPr>
          <a:lstStyle/>
          <a:p>
            <a:r>
              <a:rPr lang="en-US" sz="2400" b="1" dirty="0"/>
              <a:t>RH</a:t>
            </a:r>
          </a:p>
        </p:txBody>
      </p:sp>
    </p:spTree>
    <p:extLst>
      <p:ext uri="{BB962C8B-B14F-4D97-AF65-F5344CB8AC3E}">
        <p14:creationId xmlns:p14="http://schemas.microsoft.com/office/powerpoint/2010/main" val="1951451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7" name="Picture 3" descr="boutonniere"/>
          <p:cNvPicPr>
            <a:picLocks noGrp="1" noChangeAspect="1" noChangeArrowheads="1"/>
          </p:cNvPicPr>
          <p:nvPr>
            <p:ph sz="quarter" idx="2"/>
          </p:nvPr>
        </p:nvPicPr>
        <p:blipFill>
          <a:blip r:embed="rId3" cstate="print"/>
          <a:srcRect/>
          <a:stretch>
            <a:fillRect/>
          </a:stretch>
        </p:blipFill>
        <p:spPr>
          <a:xfrm>
            <a:off x="3329858" y="1194210"/>
            <a:ext cx="5994400" cy="2984500"/>
          </a:xfrm>
          <a:noFill/>
          <a:ln/>
        </p:spPr>
      </p:pic>
      <p:sp>
        <p:nvSpPr>
          <p:cNvPr id="553989" name="Rectangle 5"/>
          <p:cNvSpPr>
            <a:spLocks noGrp="1" noChangeArrowheads="1"/>
          </p:cNvSpPr>
          <p:nvPr>
            <p:ph type="title"/>
          </p:nvPr>
        </p:nvSpPr>
        <p:spPr>
          <a:xfrm>
            <a:off x="957006" y="147483"/>
            <a:ext cx="10390717" cy="1143000"/>
          </a:xfrm>
        </p:spPr>
        <p:txBody>
          <a:bodyPr/>
          <a:lstStyle/>
          <a:p>
            <a:pPr algn="ctr"/>
            <a:r>
              <a:rPr lang="en-US" sz="2800" dirty="0">
                <a:solidFill>
                  <a:srgbClr val="FFFF00"/>
                </a:solidFill>
              </a:rPr>
              <a:t>Boutonniere Deformity is a clinical example of a </a:t>
            </a:r>
            <a:br>
              <a:rPr lang="en-US" sz="2800" dirty="0">
                <a:solidFill>
                  <a:srgbClr val="FFFF00"/>
                </a:solidFill>
              </a:rPr>
            </a:br>
            <a:r>
              <a:rPr lang="en-US" sz="2800" dirty="0">
                <a:solidFill>
                  <a:srgbClr val="FFFF00"/>
                </a:solidFill>
              </a:rPr>
              <a:t>disruption of the extensor mechanism</a:t>
            </a:r>
          </a:p>
        </p:txBody>
      </p:sp>
      <p:pic>
        <p:nvPicPr>
          <p:cNvPr id="553990" name="Picture 6" descr="Boutonnieregraphi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46788" y="4098926"/>
            <a:ext cx="9144000" cy="2405063"/>
          </a:xfrm>
          <a:prstGeom prst="rect">
            <a:avLst/>
          </a:prstGeom>
          <a:noFill/>
        </p:spPr>
      </p:pic>
    </p:spTree>
    <p:extLst>
      <p:ext uri="{BB962C8B-B14F-4D97-AF65-F5344CB8AC3E}">
        <p14:creationId xmlns:p14="http://schemas.microsoft.com/office/powerpoint/2010/main" val="4184345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00B050"/>
                </a:solidFill>
              </a:rPr>
              <a:t>Articular Configuration </a:t>
            </a:r>
            <a:br>
              <a:rPr lang="en-US" dirty="0">
                <a:solidFill>
                  <a:srgbClr val="00B050"/>
                </a:solidFill>
              </a:rPr>
            </a:br>
            <a:r>
              <a:rPr lang="en-US" dirty="0">
                <a:solidFill>
                  <a:srgbClr val="00B050"/>
                </a:solidFill>
              </a:rPr>
              <a:t>Adds to Stability</a:t>
            </a:r>
          </a:p>
        </p:txBody>
      </p:sp>
      <p:sp>
        <p:nvSpPr>
          <p:cNvPr id="2" name="Slide Number Placeholder 1"/>
          <p:cNvSpPr>
            <a:spLocks noGrp="1"/>
          </p:cNvSpPr>
          <p:nvPr>
            <p:ph type="sldNum" sz="quarter" idx="12"/>
          </p:nvPr>
        </p:nvSpPr>
        <p:spPr/>
        <p:txBody>
          <a:bodyPr/>
          <a:lstStyle/>
          <a:p>
            <a:fld id="{2A1A57A3-0318-45C9-9936-288AC96F2701}" type="slidenum">
              <a:rPr lang="en-US" smtClean="0"/>
              <a:pPr/>
              <a:t>8</a:t>
            </a:fld>
            <a:endParaRPr lang="en-US"/>
          </a:p>
        </p:txBody>
      </p:sp>
      <p:pic>
        <p:nvPicPr>
          <p:cNvPr id="7" name="Picture 2" descr="http://cfnewsads.thomasnet.com/images/cmsimage/image/iStock_cardboar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7612" y="1852864"/>
            <a:ext cx="5123362" cy="33995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img1.cgtrader.com/items/27813/792553ad3a/large/open-cardboard-box-3d-model-obj-3ds-fbx-blen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28450" y="1028700"/>
            <a:ext cx="5877465" cy="434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63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5112" name="Picture 8" descr="DSCN3837"/>
          <p:cNvPicPr>
            <a:picLocks noChangeAspect="1" noChangeArrowheads="1"/>
          </p:cNvPicPr>
          <p:nvPr/>
        </p:nvPicPr>
        <p:blipFill>
          <a:blip r:embed="rId2" cstate="email"/>
          <a:srcRect/>
          <a:stretch>
            <a:fillRect/>
          </a:stretch>
        </p:blipFill>
        <p:spPr bwMode="auto">
          <a:xfrm>
            <a:off x="5662863" y="1499481"/>
            <a:ext cx="5943600" cy="4457700"/>
          </a:xfrm>
          <a:prstGeom prst="rect">
            <a:avLst/>
          </a:prstGeom>
          <a:noFill/>
        </p:spPr>
      </p:pic>
      <p:sp>
        <p:nvSpPr>
          <p:cNvPr id="1455114" name="Rectangle 10"/>
          <p:cNvSpPr>
            <a:spLocks noChangeArrowheads="1"/>
          </p:cNvSpPr>
          <p:nvPr/>
        </p:nvSpPr>
        <p:spPr bwMode="auto">
          <a:xfrm>
            <a:off x="1034716" y="672131"/>
            <a:ext cx="9677840" cy="646331"/>
          </a:xfrm>
          <a:prstGeom prst="rect">
            <a:avLst/>
          </a:prstGeom>
          <a:noFill/>
          <a:ln w="9525">
            <a:noFill/>
            <a:miter lim="800000"/>
            <a:headEnd/>
            <a:tailEnd/>
          </a:ln>
          <a:effectLst/>
        </p:spPr>
        <p:txBody>
          <a:bodyPr wrap="square">
            <a:spAutoFit/>
          </a:bodyPr>
          <a:lstStyle/>
          <a:p>
            <a:pPr algn="ctr"/>
            <a:r>
              <a:rPr lang="en-US" sz="3600" dirty="0">
                <a:solidFill>
                  <a:srgbClr val="00B050"/>
                </a:solidFill>
              </a:rPr>
              <a:t>Elbow Most Stable in Flexion</a:t>
            </a:r>
          </a:p>
        </p:txBody>
      </p:sp>
      <p:pic>
        <p:nvPicPr>
          <p:cNvPr id="4" name="Picture 3" descr="A picture containing indoor, food, sitting, eating&#10;&#10;Description automatically generated">
            <a:extLst>
              <a:ext uri="{FF2B5EF4-FFF2-40B4-BE49-F238E27FC236}">
                <a16:creationId xmlns:a16="http://schemas.microsoft.com/office/drawing/2014/main" id="{86469A31-4337-4A2C-AE92-35DD7CD8F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34" y="1803197"/>
            <a:ext cx="5140107" cy="3850267"/>
          </a:xfrm>
          <a:prstGeom prst="rect">
            <a:avLst/>
          </a:prstGeom>
        </p:spPr>
      </p:pic>
    </p:spTree>
    <p:extLst>
      <p:ext uri="{BB962C8B-B14F-4D97-AF65-F5344CB8AC3E}">
        <p14:creationId xmlns:p14="http://schemas.microsoft.com/office/powerpoint/2010/main" val="24799996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SF PT">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USF PT" id="{DFF6CB22-0384-457B-828E-8BCD0A5E4B01}" vid="{45D25DAB-A263-41AB-8C75-9A52D1B3F7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tju">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tju" id="{1DE8B3A1-3266-4C7E-A2E4-2371680B685D}" vid="{9BB48C6E-376E-4949-9F33-2BE190BE52F4}"/>
    </a:ext>
  </a:extLst>
</a:theme>
</file>

<file path=ppt/theme/theme4.xml><?xml version="1.0" encoding="utf-8"?>
<a:theme xmlns:a="http://schemas.openxmlformats.org/drawingml/2006/main" name="Capsules">
  <a:themeElements>
    <a:clrScheme name="Capsules 9">
      <a:dk1>
        <a:srgbClr val="000066"/>
      </a:dk1>
      <a:lt1>
        <a:srgbClr val="FFFFFF"/>
      </a:lt1>
      <a:dk2>
        <a:srgbClr val="336699"/>
      </a:dk2>
      <a:lt2>
        <a:srgbClr val="FFFF00"/>
      </a:lt2>
      <a:accent1>
        <a:srgbClr val="99CCFF"/>
      </a:accent1>
      <a:accent2>
        <a:srgbClr val="FFFF00"/>
      </a:accent2>
      <a:accent3>
        <a:srgbClr val="ADB8CA"/>
      </a:accent3>
      <a:accent4>
        <a:srgbClr val="DADADA"/>
      </a:accent4>
      <a:accent5>
        <a:srgbClr val="CAE2FF"/>
      </a:accent5>
      <a:accent6>
        <a:srgbClr val="E7E700"/>
      </a:accent6>
      <a:hlink>
        <a:srgbClr val="CCCCFF"/>
      </a:hlink>
      <a:folHlink>
        <a:srgbClr val="C68D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
      <a:clrScheme name="Capsules 9">
        <a:dk1>
          <a:srgbClr val="000066"/>
        </a:dk1>
        <a:lt1>
          <a:srgbClr val="FFFFFF"/>
        </a:lt1>
        <a:dk2>
          <a:srgbClr val="336699"/>
        </a:dk2>
        <a:lt2>
          <a:srgbClr val="FFFF00"/>
        </a:lt2>
        <a:accent1>
          <a:srgbClr val="99CCFF"/>
        </a:accent1>
        <a:accent2>
          <a:srgbClr val="FFFF00"/>
        </a:accent2>
        <a:accent3>
          <a:srgbClr val="ADB8CA"/>
        </a:accent3>
        <a:accent4>
          <a:srgbClr val="DADADA"/>
        </a:accent4>
        <a:accent5>
          <a:srgbClr val="CAE2FF"/>
        </a:accent5>
        <a:accent6>
          <a:srgbClr val="E7E700"/>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10">
        <a:dk1>
          <a:srgbClr val="000066"/>
        </a:dk1>
        <a:lt1>
          <a:srgbClr val="FFFFFF"/>
        </a:lt1>
        <a:dk2>
          <a:srgbClr val="336699"/>
        </a:dk2>
        <a:lt2>
          <a:srgbClr val="FFFF00"/>
        </a:lt2>
        <a:accent1>
          <a:srgbClr val="99CCFF"/>
        </a:accent1>
        <a:accent2>
          <a:srgbClr val="FFCC00"/>
        </a:accent2>
        <a:accent3>
          <a:srgbClr val="ADB8CA"/>
        </a:accent3>
        <a:accent4>
          <a:srgbClr val="DADADA"/>
        </a:accent4>
        <a:accent5>
          <a:srgbClr val="CAE2FF"/>
        </a:accent5>
        <a:accent6>
          <a:srgbClr val="E7B900"/>
        </a:accent6>
        <a:hlink>
          <a:srgbClr val="CCCCFF"/>
        </a:hlink>
        <a:folHlink>
          <a:srgbClr val="C68D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USF PT</Template>
  <TotalTime>328</TotalTime>
  <Words>2010</Words>
  <Application>Microsoft Office PowerPoint</Application>
  <PresentationFormat>Widescreen</PresentationFormat>
  <Paragraphs>515</Paragraphs>
  <Slides>70</Slides>
  <Notes>39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70</vt:i4>
      </vt:variant>
    </vt:vector>
  </HeadingPairs>
  <TitlesOfParts>
    <vt:vector size="84" baseType="lpstr">
      <vt:lpstr>Arial</vt:lpstr>
      <vt:lpstr>Calibri</vt:lpstr>
      <vt:lpstr>Calibri Light</vt:lpstr>
      <vt:lpstr>Comic Sans MS</vt:lpstr>
      <vt:lpstr>Franklin Gothic Heavy</vt:lpstr>
      <vt:lpstr>Garamond</vt:lpstr>
      <vt:lpstr>Helvetica</vt:lpstr>
      <vt:lpstr>Tahoma</vt:lpstr>
      <vt:lpstr>Times New Roman</vt:lpstr>
      <vt:lpstr>Wingdings</vt:lpstr>
      <vt:lpstr>USF PT</vt:lpstr>
      <vt:lpstr>Office Theme</vt:lpstr>
      <vt:lpstr>Theme1 tju</vt:lpstr>
      <vt:lpstr>Capsules</vt:lpstr>
      <vt:lpstr>Anatomy of the Elbow, Wrist, and Hand Joints</vt:lpstr>
      <vt:lpstr>Objectives</vt:lpstr>
      <vt:lpstr>Elbow Complex: 3 Articulations</vt:lpstr>
      <vt:lpstr>Elbow Joint</vt:lpstr>
      <vt:lpstr>Proximal Radioulnar Joint</vt:lpstr>
      <vt:lpstr>Elbow Complex: Osteology “Lock and Key” Configuration Primary to Stability</vt:lpstr>
      <vt:lpstr>Articular Configuration  Adds to Stability</vt:lpstr>
      <vt:lpstr>Articular Configuration  Adds to Stability</vt:lpstr>
      <vt:lpstr>PowerPoint Presentation</vt:lpstr>
      <vt:lpstr>One Capsule Surrounds All Joints </vt:lpstr>
      <vt:lpstr>PowerPoint Presentation</vt:lpstr>
      <vt:lpstr>Brachialis Adherent to Anterior Capsule</vt:lpstr>
      <vt:lpstr>Ligaments of the Elbow and Forearm</vt:lpstr>
      <vt:lpstr>Lateral Collateral Ligament Complex</vt:lpstr>
      <vt:lpstr>PowerPoint Presentation</vt:lpstr>
      <vt:lpstr>Medial or Ulnar Collateral Ligament Complex</vt:lpstr>
      <vt:lpstr>Elbow Complex: Medial Ligaments</vt:lpstr>
      <vt:lpstr>PowerPoint Presentation</vt:lpstr>
      <vt:lpstr>Nerves at the Elbow</vt:lpstr>
      <vt:lpstr>Elbow Flexion</vt:lpstr>
      <vt:lpstr>Coronoid and Radial Head Act as a Buttress to Posterior Deforming Forces Imposed by Biceps, Brachialis, and Triceps</vt:lpstr>
      <vt:lpstr>Forearm Rotation: Supination/Pronation</vt:lpstr>
      <vt:lpstr>Ligaments of the Elbow and Forearm</vt:lpstr>
      <vt:lpstr>Anatomy of the Wrist Joints</vt:lpstr>
      <vt:lpstr>Wrist Complex</vt:lpstr>
      <vt:lpstr>Major Load Bearing Column </vt:lpstr>
      <vt:lpstr>Minor Load Bearing Column </vt:lpstr>
      <vt:lpstr>Loading the Wrist</vt:lpstr>
      <vt:lpstr>Articulations of the Wrist </vt:lpstr>
      <vt:lpstr>Joints of the Wrist Region</vt:lpstr>
      <vt:lpstr>Joints of the Wrist Region</vt:lpstr>
      <vt:lpstr>Wrist Motion</vt:lpstr>
      <vt:lpstr>PowerPoint Presentation</vt:lpstr>
      <vt:lpstr>Location of Movement: RC vs.MC</vt:lpstr>
      <vt:lpstr>Ligaments of the Wrist</vt:lpstr>
      <vt:lpstr>Intrinsic Ligaments </vt:lpstr>
      <vt:lpstr>Intrinsic Ligaments </vt:lpstr>
      <vt:lpstr>Scapholunate Interosseus Ligament (SLIL) </vt:lpstr>
      <vt:lpstr>Normal Wrist X-ray </vt:lpstr>
      <vt:lpstr>SLAC Wrist due to disruption of Scapholunate Ligament  SL Dissociation Most Common Carpal Instability  (DISI = dorsal intercalated segment instability)  </vt:lpstr>
      <vt:lpstr>Disruption of Lunotriquetral Ligament</vt:lpstr>
      <vt:lpstr>Extrinsic Ligaments</vt:lpstr>
      <vt:lpstr>Volar Extrinsic Ligaments </vt:lpstr>
      <vt:lpstr>Ulnocarpal Ligaments </vt:lpstr>
      <vt:lpstr>Dorsal Carpal Ligaments</vt:lpstr>
      <vt:lpstr>Distal Radioulnar Joint</vt:lpstr>
      <vt:lpstr>DRUJ</vt:lpstr>
      <vt:lpstr>Triangular Fibrocartilage Complex</vt:lpstr>
      <vt:lpstr>TFCC</vt:lpstr>
      <vt:lpstr>TFCC</vt:lpstr>
      <vt:lpstr>Dorsal and Volar Radioulnar Ligaments</vt:lpstr>
      <vt:lpstr>PowerPoint Presentation</vt:lpstr>
      <vt:lpstr>Anatomy of the Hand Joints</vt:lpstr>
      <vt:lpstr>1st Carpometacarpal Joint</vt:lpstr>
      <vt:lpstr>CMC Joint Anatomy- inherently unstable and at risk for degenerative changes</vt:lpstr>
      <vt:lpstr>Anterior Oblique Ligament of the 1st CMC Vulnerable to Injury </vt:lpstr>
      <vt:lpstr>Extrinsic and Intrinsic Tendon Forces     Cooney, et al. 1977</vt:lpstr>
      <vt:lpstr>PowerPoint Presentation</vt:lpstr>
      <vt:lpstr>Joints of the Phalanges</vt:lpstr>
      <vt:lpstr>MCP Joints</vt:lpstr>
      <vt:lpstr>Ligaments of the MCP Joints</vt:lpstr>
      <vt:lpstr>MCP Joints: Thumb</vt:lpstr>
      <vt:lpstr>MCP Joint: Collateral Ligaments </vt:lpstr>
      <vt:lpstr>IP Joints: Structure and Function</vt:lpstr>
      <vt:lpstr>PowerPoint Presentation</vt:lpstr>
      <vt:lpstr>Volar Plate</vt:lpstr>
      <vt:lpstr>PowerPoint Presentation</vt:lpstr>
      <vt:lpstr>Volar Plate Structure</vt:lpstr>
      <vt:lpstr>PowerPoint Presentation</vt:lpstr>
      <vt:lpstr>Boutonniere Deformity is a clinical example of a  disruption of the extensor mechanism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Lazinski, Matthew</dc:creator>
  <cp:lastModifiedBy>Jane Fedorczyk</cp:lastModifiedBy>
  <cp:revision>173</cp:revision>
  <dcterms:created xsi:type="dcterms:W3CDTF">2018-01-08T20:33:08Z</dcterms:created>
  <dcterms:modified xsi:type="dcterms:W3CDTF">2020-07-01T18:57:29Z</dcterms:modified>
</cp:coreProperties>
</file>