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6"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08" autoAdjust="0"/>
  </p:normalViewPr>
  <p:slideViewPr>
    <p:cSldViewPr snapToGrid="0">
      <p:cViewPr varScale="1">
        <p:scale>
          <a:sx n="135" d="100"/>
          <a:sy n="135" d="100"/>
        </p:scale>
        <p:origin x="92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9525d6d2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9525d6d2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 of the computer based image.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baac46e48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baac46e48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ad0fb9c4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bad0fb9c4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bad0fb9c4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bad0fb9c4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bad0fb9c4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bad0fb9c4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c036fb60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bc036fb60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bc036fb60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bc036fb60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bad0fb9c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bad0fb9c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9525d6d2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9525d6d2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a:t>Always start with a fully inflated Roho cushion and remove air as needed throughout the pressure mapping session (it is easier to remove air than it is to add it)</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9525d6d2d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9525d6d2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9580cc811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9580cc811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bad0fb9c4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bad0fb9c4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98a0b50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b98a0b50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98a0b505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98a0b505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000" dirty="0">
                <a:solidFill>
                  <a:schemeClr val="dk1"/>
                </a:solidFill>
                <a:latin typeface="Times New Roman"/>
                <a:ea typeface="Times New Roman"/>
                <a:cs typeface="Times New Roman"/>
                <a:sym typeface="Times New Roman"/>
              </a:rPr>
              <a:t>*Coefficient of Variation (%): how evenly the pressure is re-distributed across the supporting system</a:t>
            </a:r>
            <a:endParaRPr sz="1000" dirty="0">
              <a:solidFill>
                <a:schemeClr val="dk1"/>
              </a:solidFill>
              <a:latin typeface="Times New Roman"/>
              <a:ea typeface="Times New Roman"/>
              <a:cs typeface="Times New Roman"/>
              <a:sym typeface="Times New Roman"/>
            </a:endParaRPr>
          </a:p>
          <a:p>
            <a:pPr marL="457200" lvl="0" indent="0" algn="l" rtl="0">
              <a:lnSpc>
                <a:spcPct val="115000"/>
              </a:lnSpc>
              <a:spcBef>
                <a:spcPts val="1200"/>
              </a:spcBef>
              <a:spcAft>
                <a:spcPts val="0"/>
              </a:spcAft>
              <a:buClr>
                <a:schemeClr val="dk1"/>
              </a:buClr>
              <a:buSzPts val="1100"/>
              <a:buFont typeface="Arial"/>
              <a:buNone/>
            </a:pPr>
            <a:r>
              <a:rPr lang="en" sz="1000" dirty="0">
                <a:solidFill>
                  <a:schemeClr val="dk1"/>
                </a:solidFill>
                <a:latin typeface="Courier New"/>
                <a:ea typeface="Courier New"/>
                <a:cs typeface="Courier New"/>
                <a:sym typeface="Courier New"/>
              </a:rPr>
              <a:t>o</a:t>
            </a:r>
            <a:r>
              <a:rPr lang="en" sz="1000" dirty="0">
                <a:solidFill>
                  <a:schemeClr val="dk1"/>
                </a:solidFill>
                <a:latin typeface="Times New Roman"/>
                <a:ea typeface="Times New Roman"/>
                <a:cs typeface="Times New Roman"/>
                <a:sym typeface="Times New Roman"/>
              </a:rPr>
              <a:t>   Lower percentage = more even pressure redistribution</a:t>
            </a:r>
          </a:p>
          <a:p>
            <a:pPr marL="457200" lvl="0" indent="0" algn="l" rtl="0">
              <a:lnSpc>
                <a:spcPct val="115000"/>
              </a:lnSpc>
              <a:spcBef>
                <a:spcPts val="1200"/>
              </a:spcBef>
              <a:spcAft>
                <a:spcPts val="0"/>
              </a:spcAft>
              <a:buClr>
                <a:schemeClr val="dk1"/>
              </a:buClr>
              <a:buSzPts val="1100"/>
              <a:buFont typeface="Arial"/>
              <a:buNone/>
            </a:pPr>
            <a:endParaRPr sz="10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Clr>
                <a:schemeClr val="dk1"/>
              </a:buClr>
              <a:buSzPts val="1100"/>
              <a:buFont typeface="Arial"/>
              <a:buNone/>
            </a:pPr>
            <a:r>
              <a:rPr lang="en" sz="1000" dirty="0">
                <a:solidFill>
                  <a:schemeClr val="dk1"/>
                </a:solidFill>
                <a:latin typeface="Times New Roman"/>
                <a:ea typeface="Times New Roman"/>
                <a:cs typeface="Times New Roman"/>
                <a:sym typeface="Times New Roman"/>
              </a:rPr>
              <a:t>** We do not always need specialized equipment to achieve an adequate seating system.</a:t>
            </a:r>
            <a:endParaRPr sz="10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98cfbe81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b98cfbe81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patient demonstrates effective pressure reliefs utilizing lateral weight shift technique.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a:t>Recommended pressure reliefs every 15 minutes while in the WC.  Patient C was on a turning scheduled in bed as well.</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ad0fb9c4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bad0fb9c4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662752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9525d6d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9525d6d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9525d6d2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9525d6d2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r>
              <a:rPr lang="en">
                <a:solidFill>
                  <a:schemeClr val="dk1"/>
                </a:solidFill>
              </a:rPr>
              <a:t>If there are concerns with pressure on the patient’s back, the wheelchair sensor pad can be placed between the patient and their back support to analyze pressure distribution. </a:t>
            </a:r>
            <a:r>
              <a:rPr lang="en"/>
              <a:t>Bed sensor pads are available to allow pressure mapping to be completed in a patient’s hospital bed.  At SCC we only have the wheelchair sensor pad.   </a:t>
            </a:r>
            <a:endParaRPr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9525d6d2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9525d6d2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9525d6d2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9525d6d2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44651099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44651099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b7ec85ed8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b7ec85ed8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7ec85ed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b7ec85ed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9080607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55847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702945"/>
            <a:ext cx="973956" cy="37376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702945"/>
            <a:ext cx="4648867" cy="373761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452251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481590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920684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88844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647F38-B617-4D2F-AE0A-013F0C4D2C57}" type="datetimeFigureOut">
              <a:rPr lang="en-US" smtClean="0"/>
              <a:t>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0141440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3264349"/>
            <a:ext cx="5101209" cy="94881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9863099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1978533"/>
            <a:ext cx="3203828" cy="23264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1978533"/>
            <a:ext cx="3202685" cy="23264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5BFA754-D5C3-4E66-96A6-867B257F58DC}" type="datetimeFigureOut">
              <a:rPr lang="en-US" smtClean="0"/>
              <a:t>2/23/2021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7651865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87577" y="2357438"/>
            <a:ext cx="3202686" cy="19475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2357438"/>
            <a:ext cx="3190113" cy="1947582"/>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4932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0450467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02499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1682871"/>
            <a:ext cx="3364992" cy="856123"/>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603504"/>
            <a:ext cx="3611880" cy="3936492"/>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2662439"/>
            <a:ext cx="2846070" cy="164552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8"/>
          <p:cNvSpPr>
            <a:spLocks noGrp="1"/>
          </p:cNvSpPr>
          <p:nvPr>
            <p:ph type="dt" sz="half" idx="10"/>
          </p:nvPr>
        </p:nvSpPr>
        <p:spPr/>
        <p:txBody>
          <a:bodyPr/>
          <a:lstStyle/>
          <a:p>
            <a:fld id="{B61BEF0D-F0BB-DE4B-95CE-6DB70DBA9567}" type="datetimeFigureOut">
              <a:rPr lang="en-US" smtClean="0"/>
              <a:pPr/>
              <a:t>2/23/2021</a:t>
            </a:fld>
            <a:endParaRPr lang="en-US" dirty="0"/>
          </a:p>
        </p:txBody>
      </p:sp>
      <p:sp>
        <p:nvSpPr>
          <p:cNvPr id="10" name="Footer Placeholder 9"/>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2617630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1682871"/>
            <a:ext cx="3371249" cy="85098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51435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6676" y="2662439"/>
            <a:ext cx="2846070" cy="1645528"/>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61BEF0D-F0BB-DE4B-95CE-6DB70DBA9567}" type="datetimeFigureOut">
              <a:rPr lang="en-US" smtClean="0"/>
              <a:pPr/>
              <a:t>2/23/2021</a:t>
            </a:fld>
            <a:endParaRPr lang="en-US" dirty="0"/>
          </a:p>
        </p:txBody>
      </p:sp>
      <p:sp>
        <p:nvSpPr>
          <p:cNvPr id="9" name="Footer Placeholder 8"/>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353710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723519"/>
            <a:ext cx="5797296" cy="89154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1978534"/>
            <a:ext cx="5797296" cy="232648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6072" y="4679112"/>
            <a:ext cx="2065310" cy="242976"/>
          </a:xfrm>
          <a:prstGeom prst="rect">
            <a:avLst/>
          </a:prstGeom>
        </p:spPr>
        <p:txBody>
          <a:bodyPr vert="horz" lIns="91440" tIns="45720" rIns="91440" bIns="45720" rtlCol="0" anchor="ctr"/>
          <a:lstStyle>
            <a:lvl1pPr algn="r">
              <a:defRPr sz="788">
                <a:solidFill>
                  <a:schemeClr val="tx1">
                    <a:alpha val="70000"/>
                  </a:schemeClr>
                </a:solidFill>
              </a:defRPr>
            </a:lvl1pPr>
          </a:lstStyle>
          <a:p>
            <a:fld id="{B61BEF0D-F0BB-DE4B-95CE-6DB70DBA9567}" type="datetimeFigureOut">
              <a:rPr lang="en-US" smtClean="0"/>
              <a:pPr/>
              <a:t>2/23/2021</a:t>
            </a:fld>
            <a:endParaRPr lang="en-US" dirty="0"/>
          </a:p>
        </p:txBody>
      </p:sp>
      <p:sp>
        <p:nvSpPr>
          <p:cNvPr id="5" name="Footer Placeholder 4"/>
          <p:cNvSpPr>
            <a:spLocks noGrp="1"/>
          </p:cNvSpPr>
          <p:nvPr>
            <p:ph type="ftr" sz="quarter" idx="3"/>
          </p:nvPr>
        </p:nvSpPr>
        <p:spPr>
          <a:xfrm>
            <a:off x="1200150" y="4677156"/>
            <a:ext cx="4425892" cy="24003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069192" y="4663440"/>
            <a:ext cx="274320" cy="27432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6166186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pF-U3IDLgJk" TargetMode="External"/><Relationship Id="rId3" Type="http://schemas.openxmlformats.org/officeDocument/2006/relationships/hyperlink" Target="https://www.youtube.com/watch?v=WNQQLQ7l0Wc" TargetMode="External"/><Relationship Id="rId7" Type="http://schemas.openxmlformats.org/officeDocument/2006/relationships/hyperlink" Target="https://cdn2.hubspot.net/hubfs/1624307/Education%20Resources/ROHO%20QUADTRO%20SELECT%20Cushion%20Adjustment%20Quickguide_11x8.5%20(0419).pdf"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hyperlink" Target="https://www.youtube.com/watch?v=Ea7jGaspB4Y" TargetMode="External"/><Relationship Id="rId5" Type="http://schemas.openxmlformats.org/officeDocument/2006/relationships/hyperlink" Target="https://cdn2.hubspot.net/hubfs/1624307/Education%20Resources/ROHO%20ENHANCER%20Cushion%20Adjustment%20Quickguide_11x8.5%20(0419).pdf" TargetMode="External"/><Relationship Id="rId4" Type="http://schemas.openxmlformats.org/officeDocument/2006/relationships/hyperlink" Target="https://cdn2.hubspot.net/hubfs/1624307/Education%20Resources/ROHO%20DRY%20FLOATATION%20Cushion%20Adjustment%20Quickguide_11x8.5%20(0419).pdf" TargetMode="External"/><Relationship Id="rId9" Type="http://schemas.openxmlformats.org/officeDocument/2006/relationships/hyperlink" Target="https://www.youtube.com/watch?v=6TxGKyEzUa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60" name="Rectangle 59">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02629"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2" name="Rectangle 6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2629" y="0"/>
            <a:ext cx="68413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067" y="1082276"/>
            <a:ext cx="2978949" cy="2978947"/>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Google Shape;54;p13"/>
          <p:cNvSpPr txBox="1">
            <a:spLocks noGrp="1"/>
          </p:cNvSpPr>
          <p:nvPr>
            <p:ph type="ctrTitle"/>
          </p:nvPr>
        </p:nvSpPr>
        <p:spPr>
          <a:xfrm>
            <a:off x="945654" y="1189863"/>
            <a:ext cx="2763774" cy="2763774"/>
          </a:xfrm>
          <a:prstGeom prst="ellipse">
            <a:avLst/>
          </a:prstGeom>
          <a:solidFill>
            <a:schemeClr val="accent2">
              <a:lumMod val="75000"/>
            </a:schemeClr>
          </a:solidFill>
          <a:ln>
            <a:noFill/>
          </a:ln>
        </p:spPr>
        <p:txBody>
          <a:bodyPr spcFirstLastPara="1" vert="horz" lIns="182880" tIns="182880" rIns="182880" bIns="182880" rtlCol="0" anchor="ctr" anchorCtr="0">
            <a:normAutofit/>
          </a:bodyPr>
          <a:lstStyle/>
          <a:p>
            <a:pPr marL="0" lvl="0" indent="0" defTabSz="914400">
              <a:spcAft>
                <a:spcPts val="0"/>
              </a:spcAft>
            </a:pPr>
            <a:r>
              <a:rPr lang="en-US" sz="2400" kern="1200" cap="all" spc="200" baseline="0" dirty="0">
                <a:solidFill>
                  <a:srgbClr val="FFFFFF"/>
                </a:solidFill>
                <a:latin typeface="+mj-lt"/>
                <a:ea typeface="+mj-ea"/>
                <a:cs typeface="+mj-cs"/>
              </a:rPr>
              <a:t>Pressure Mapping</a:t>
            </a:r>
          </a:p>
        </p:txBody>
      </p:sp>
      <p:sp>
        <p:nvSpPr>
          <p:cNvPr id="55" name="Google Shape;55;p13"/>
          <p:cNvSpPr txBox="1">
            <a:spLocks noGrp="1"/>
          </p:cNvSpPr>
          <p:nvPr>
            <p:ph type="subTitle" idx="1"/>
          </p:nvPr>
        </p:nvSpPr>
        <p:spPr>
          <a:xfrm>
            <a:off x="2104478" y="3300127"/>
            <a:ext cx="5101209" cy="929921"/>
          </a:xfrm>
          <a:prstGeom prst="rect">
            <a:avLst/>
          </a:prstGeom>
        </p:spPr>
        <p:txBody>
          <a:bodyPr spcFirstLastPara="1" wrap="square" lIns="91425" tIns="91425" rIns="91425" bIns="91425" anchor="t" anchorCtr="0">
            <a:normAutofit/>
          </a:bodyPr>
          <a:lstStyle/>
          <a:p>
            <a:pPr marL="0" lvl="0" indent="0" algn="ctr" rtl="0">
              <a:spcBef>
                <a:spcPts val="0"/>
              </a:spcBef>
              <a:spcAft>
                <a:spcPts val="600"/>
              </a:spcAft>
              <a:buNone/>
            </a:pPr>
            <a:r>
              <a:rPr lang="en" dirty="0"/>
              <a:t>Nicole Shirley, PT, DPT, NCS</a:t>
            </a:r>
            <a:endParaRPr lang="en-US" dirty="0"/>
          </a:p>
          <a:p>
            <a:pPr marL="0" lvl="0" indent="0" algn="ctr" rtl="0">
              <a:spcBef>
                <a:spcPts val="0"/>
              </a:spcBef>
              <a:spcAft>
                <a:spcPts val="600"/>
              </a:spcAft>
              <a:buNone/>
            </a:pPr>
            <a:r>
              <a:rPr lang="en" dirty="0"/>
              <a:t>February 2021</a:t>
            </a: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311700" y="129231"/>
            <a:ext cx="8520600" cy="503975"/>
          </a:xfrm>
          <a:prstGeom prst="rect">
            <a:avLst/>
          </a:prstGeom>
        </p:spPr>
        <p:txBody>
          <a:bodyPr spcFirstLastPara="1" wrap="square" lIns="91425" tIns="91425" rIns="91425" bIns="91425" anchor="ctr" anchorCtr="0">
            <a:normAutofit fontScale="90000"/>
          </a:bodyPr>
          <a:lstStyle/>
          <a:p>
            <a:pPr marL="0" lvl="0" indent="0" rtl="0">
              <a:spcBef>
                <a:spcPts val="1200"/>
              </a:spcBef>
              <a:spcAft>
                <a:spcPts val="0"/>
              </a:spcAft>
              <a:buNone/>
            </a:pPr>
            <a:r>
              <a:rPr lang="en-US" dirty="0"/>
              <a:t>Interpretation of results</a:t>
            </a:r>
            <a:endParaRPr dirty="0"/>
          </a:p>
        </p:txBody>
      </p:sp>
      <p:sp>
        <p:nvSpPr>
          <p:cNvPr id="106" name="Google Shape;106;p22"/>
          <p:cNvSpPr txBox="1">
            <a:spLocks noGrp="1"/>
          </p:cNvSpPr>
          <p:nvPr>
            <p:ph type="body" idx="1"/>
          </p:nvPr>
        </p:nvSpPr>
        <p:spPr>
          <a:xfrm>
            <a:off x="311700" y="792000"/>
            <a:ext cx="3999900" cy="4272275"/>
          </a:xfrm>
          <a:prstGeom prst="rect">
            <a:avLst/>
          </a:prstGeom>
        </p:spPr>
        <p:txBody>
          <a:bodyPr spcFirstLastPara="1" wrap="square" lIns="91425" tIns="91425" rIns="91425" bIns="91425" anchor="t" anchorCtr="0">
            <a:normAutofit fontScale="25000" lnSpcReduction="20000"/>
          </a:bodyPr>
          <a:lstStyle/>
          <a:p>
            <a:pPr marL="685800" lvl="0" indent="-685800" algn="l" rtl="0">
              <a:spcBef>
                <a:spcPts val="1200"/>
              </a:spcBef>
              <a:spcAft>
                <a:spcPts val="0"/>
              </a:spcAft>
              <a:buSzPct val="100000"/>
              <a:buFont typeface="Arial" panose="020B0604020202020204" pitchFamily="34" charset="0"/>
              <a:buChar char="•"/>
            </a:pPr>
            <a:r>
              <a:rPr lang="en" sz="4000" dirty="0">
                <a:solidFill>
                  <a:schemeClr val="tx1">
                    <a:lumMod val="75000"/>
                    <a:lumOff val="25000"/>
                  </a:schemeClr>
                </a:solidFill>
                <a:ea typeface="Times New Roman"/>
                <a:cs typeface="Times New Roman"/>
                <a:sym typeface="Times New Roman"/>
              </a:rPr>
              <a:t>Areas of high (red) and low (blue) pressure measured in mmHg</a:t>
            </a:r>
          </a:p>
          <a:p>
            <a:pPr marL="1143000" lvl="1" indent="-685800">
              <a:spcBef>
                <a:spcPts val="1200"/>
              </a:spcBef>
              <a:buFont typeface="Courier New" panose="02070309020205020404" pitchFamily="49" charset="0"/>
              <a:buChar char="o"/>
            </a:pPr>
            <a:r>
              <a:rPr lang="en" sz="4000" dirty="0">
                <a:solidFill>
                  <a:schemeClr val="tx1">
                    <a:lumMod val="75000"/>
                    <a:lumOff val="25000"/>
                  </a:schemeClr>
                </a:solidFill>
                <a:ea typeface="Times New Roman"/>
                <a:cs typeface="Times New Roman"/>
                <a:sym typeface="Times New Roman"/>
              </a:rPr>
              <a:t>Peak pressures &lt; 80mmHg (</a:t>
            </a:r>
            <a:r>
              <a:rPr lang="en" sz="4000" dirty="0">
                <a:solidFill>
                  <a:srgbClr val="0070C0"/>
                </a:solidFill>
                <a:ea typeface="Times New Roman"/>
                <a:cs typeface="Times New Roman"/>
                <a:sym typeface="Times New Roman"/>
              </a:rPr>
              <a:t>blue</a:t>
            </a:r>
            <a:r>
              <a:rPr lang="en" sz="4000" dirty="0">
                <a:solidFill>
                  <a:schemeClr val="tx1">
                    <a:lumMod val="75000"/>
                    <a:lumOff val="25000"/>
                  </a:schemeClr>
                </a:solidFill>
                <a:ea typeface="Times New Roman"/>
                <a:cs typeface="Times New Roman"/>
                <a:sym typeface="Times New Roman"/>
              </a:rPr>
              <a:t>) = no intervention necessary.</a:t>
            </a:r>
          </a:p>
          <a:p>
            <a:pPr marL="1143000" lvl="1" indent="-685800">
              <a:spcBef>
                <a:spcPts val="1200"/>
              </a:spcBef>
              <a:buFont typeface="Courier New" panose="02070309020205020404" pitchFamily="49" charset="0"/>
              <a:buChar char="o"/>
            </a:pPr>
            <a:r>
              <a:rPr lang="en" sz="4000" dirty="0">
                <a:solidFill>
                  <a:schemeClr val="tx1">
                    <a:lumMod val="75000"/>
                    <a:lumOff val="25000"/>
                  </a:schemeClr>
                </a:solidFill>
                <a:ea typeface="Times New Roman"/>
                <a:cs typeface="Times New Roman"/>
                <a:sym typeface="Times New Roman"/>
              </a:rPr>
              <a:t>Peak pressures 80–120mmHg (</a:t>
            </a:r>
            <a:r>
              <a:rPr lang="en" sz="4000" dirty="0">
                <a:solidFill>
                  <a:srgbClr val="00B050"/>
                </a:solidFill>
                <a:ea typeface="Times New Roman"/>
                <a:cs typeface="Times New Roman"/>
                <a:sym typeface="Times New Roman"/>
              </a:rPr>
              <a:t>green</a:t>
            </a:r>
            <a:r>
              <a:rPr lang="en" sz="4000" dirty="0">
                <a:solidFill>
                  <a:schemeClr val="tx1">
                    <a:lumMod val="75000"/>
                    <a:lumOff val="25000"/>
                  </a:schemeClr>
                </a:solidFill>
                <a:ea typeface="Times New Roman"/>
                <a:cs typeface="Times New Roman"/>
                <a:sym typeface="Times New Roman"/>
              </a:rPr>
              <a:t>) = readjust or try other cushions, educate client on pressure relief.</a:t>
            </a:r>
          </a:p>
          <a:p>
            <a:pPr marL="1143000" lvl="1" indent="-685800">
              <a:spcBef>
                <a:spcPts val="1200"/>
              </a:spcBef>
              <a:buFont typeface="Courier New" panose="02070309020205020404" pitchFamily="49" charset="0"/>
              <a:buChar char="o"/>
            </a:pPr>
            <a:r>
              <a:rPr lang="en" sz="4000" dirty="0">
                <a:solidFill>
                  <a:schemeClr val="tx1">
                    <a:lumMod val="75000"/>
                    <a:lumOff val="25000"/>
                  </a:schemeClr>
                </a:solidFill>
                <a:ea typeface="Times New Roman"/>
                <a:cs typeface="Times New Roman"/>
                <a:sym typeface="Times New Roman"/>
              </a:rPr>
              <a:t>Peak pressures 120-200mmHg (</a:t>
            </a:r>
            <a:r>
              <a:rPr lang="en" sz="4000" dirty="0">
                <a:solidFill>
                  <a:schemeClr val="tx1">
                    <a:lumMod val="75000"/>
                    <a:lumOff val="25000"/>
                  </a:schemeClr>
                </a:solidFill>
                <a:highlight>
                  <a:srgbClr val="FFFF00"/>
                </a:highlight>
                <a:ea typeface="Times New Roman"/>
                <a:cs typeface="Times New Roman"/>
                <a:sym typeface="Times New Roman"/>
              </a:rPr>
              <a:t>yellow</a:t>
            </a:r>
            <a:r>
              <a:rPr lang="en" sz="4000" dirty="0">
                <a:solidFill>
                  <a:schemeClr val="tx1">
                    <a:lumMod val="75000"/>
                    <a:lumOff val="25000"/>
                  </a:schemeClr>
                </a:solidFill>
                <a:ea typeface="Times New Roman"/>
                <a:cs typeface="Times New Roman"/>
                <a:sym typeface="Times New Roman"/>
              </a:rPr>
              <a:t>, </a:t>
            </a:r>
            <a:r>
              <a:rPr lang="en" sz="4000" dirty="0">
                <a:solidFill>
                  <a:schemeClr val="accent1"/>
                </a:solidFill>
                <a:ea typeface="Times New Roman"/>
                <a:cs typeface="Times New Roman"/>
                <a:sym typeface="Times New Roman"/>
              </a:rPr>
              <a:t>orange</a:t>
            </a:r>
            <a:r>
              <a:rPr lang="en" sz="4000" dirty="0">
                <a:solidFill>
                  <a:schemeClr val="tx1">
                    <a:lumMod val="75000"/>
                    <a:lumOff val="25000"/>
                  </a:schemeClr>
                </a:solidFill>
                <a:ea typeface="Times New Roman"/>
                <a:cs typeface="Times New Roman"/>
                <a:sym typeface="Times New Roman"/>
              </a:rPr>
              <a:t>,  and </a:t>
            </a:r>
            <a:r>
              <a:rPr lang="en" sz="4000" dirty="0">
                <a:solidFill>
                  <a:srgbClr val="FF0000"/>
                </a:solidFill>
                <a:ea typeface="Times New Roman"/>
                <a:cs typeface="Times New Roman"/>
                <a:sym typeface="Times New Roman"/>
              </a:rPr>
              <a:t>red</a:t>
            </a:r>
            <a:r>
              <a:rPr lang="en" sz="4000" dirty="0">
                <a:solidFill>
                  <a:schemeClr val="tx1">
                    <a:lumMod val="75000"/>
                    <a:lumOff val="25000"/>
                  </a:schemeClr>
                </a:solidFill>
                <a:ea typeface="Times New Roman"/>
                <a:cs typeface="Times New Roman"/>
                <a:sym typeface="Times New Roman"/>
              </a:rPr>
              <a:t>) = potentially serious clinical issues, investigate/try other cushions, need advanced pressure relief techniques (tilt, etc).</a:t>
            </a:r>
          </a:p>
          <a:p>
            <a:pPr marL="685800" lvl="0" indent="-685800">
              <a:spcBef>
                <a:spcPts val="1200"/>
              </a:spcBef>
              <a:buSzPct val="100000"/>
              <a:buFont typeface="Arial" panose="020B0604020202020204" pitchFamily="34" charset="0"/>
              <a:buChar char="•"/>
            </a:pPr>
            <a:r>
              <a:rPr lang="en-US" sz="4000" b="1" dirty="0">
                <a:solidFill>
                  <a:schemeClr val="tx1">
                    <a:lumMod val="75000"/>
                    <a:lumOff val="25000"/>
                  </a:schemeClr>
                </a:solidFill>
                <a:ea typeface="Times New Roman"/>
                <a:cs typeface="Times New Roman"/>
                <a:sym typeface="Times New Roman"/>
              </a:rPr>
              <a:t>Surface area</a:t>
            </a:r>
            <a:r>
              <a:rPr lang="en-US" sz="4000" dirty="0">
                <a:solidFill>
                  <a:schemeClr val="tx1">
                    <a:lumMod val="75000"/>
                    <a:lumOff val="25000"/>
                  </a:schemeClr>
                </a:solidFill>
                <a:ea typeface="Times New Roman"/>
                <a:cs typeface="Times New Roman"/>
                <a:sym typeface="Times New Roman"/>
              </a:rPr>
              <a:t>: How much surface contact is being made between the patient and the sitting surface</a:t>
            </a:r>
          </a:p>
          <a:p>
            <a:pPr marL="1143000" lvl="1" indent="-685800">
              <a:spcBef>
                <a:spcPts val="1200"/>
              </a:spcBef>
              <a:buSzPct val="100000"/>
              <a:buFont typeface="Courier New" panose="02070309020205020404" pitchFamily="49" charset="0"/>
              <a:buChar char="o"/>
            </a:pPr>
            <a:r>
              <a:rPr lang="en-US" sz="3800" dirty="0">
                <a:solidFill>
                  <a:schemeClr val="tx1">
                    <a:lumMod val="75000"/>
                    <a:lumOff val="25000"/>
                  </a:schemeClr>
                </a:solidFill>
                <a:ea typeface="Times New Roman"/>
                <a:cs typeface="Times New Roman"/>
                <a:sym typeface="Times New Roman"/>
              </a:rPr>
              <a:t>Higher sensing area = greater surface contact with the sensor mat</a:t>
            </a:r>
            <a:endParaRPr sz="4000" dirty="0">
              <a:solidFill>
                <a:schemeClr val="tx1">
                  <a:lumMod val="75000"/>
                  <a:lumOff val="25000"/>
                </a:schemeClr>
              </a:solidFill>
              <a:ea typeface="Times New Roman"/>
              <a:cs typeface="Times New Roman"/>
              <a:sym typeface="Times New Roman"/>
            </a:endParaRPr>
          </a:p>
          <a:p>
            <a:pPr marL="685800" lvl="0" indent="-685800" algn="l" rtl="0">
              <a:spcBef>
                <a:spcPts val="1200"/>
              </a:spcBef>
              <a:spcAft>
                <a:spcPts val="0"/>
              </a:spcAft>
              <a:buSzPct val="100000"/>
              <a:buFont typeface="Arial" panose="020B0604020202020204" pitchFamily="34" charset="0"/>
              <a:buChar char="•"/>
            </a:pPr>
            <a:r>
              <a:rPr lang="en" sz="4000" b="1" dirty="0">
                <a:solidFill>
                  <a:schemeClr val="tx1">
                    <a:lumMod val="75000"/>
                    <a:lumOff val="25000"/>
                  </a:schemeClr>
                </a:solidFill>
                <a:ea typeface="Times New Roman"/>
                <a:cs typeface="Times New Roman"/>
                <a:sym typeface="Times New Roman"/>
              </a:rPr>
              <a:t>Coefficient of variation </a:t>
            </a:r>
            <a:r>
              <a:rPr lang="en" sz="4000" dirty="0">
                <a:solidFill>
                  <a:schemeClr val="tx1">
                    <a:lumMod val="75000"/>
                    <a:lumOff val="25000"/>
                  </a:schemeClr>
                </a:solidFill>
                <a:ea typeface="Times New Roman"/>
                <a:cs typeface="Times New Roman"/>
                <a:sym typeface="Times New Roman"/>
              </a:rPr>
              <a:t>(%): </a:t>
            </a:r>
            <a:r>
              <a:rPr lang="en-US" sz="4000" dirty="0">
                <a:solidFill>
                  <a:schemeClr val="tx1">
                    <a:lumMod val="75000"/>
                    <a:lumOff val="25000"/>
                  </a:schemeClr>
                </a:solidFill>
                <a:ea typeface="Times New Roman"/>
                <a:cs typeface="Times New Roman"/>
                <a:sym typeface="Times New Roman"/>
              </a:rPr>
              <a:t>H</a:t>
            </a:r>
            <a:r>
              <a:rPr lang="en" sz="4000" dirty="0">
                <a:solidFill>
                  <a:schemeClr val="tx1">
                    <a:lumMod val="75000"/>
                    <a:lumOff val="25000"/>
                  </a:schemeClr>
                </a:solidFill>
                <a:ea typeface="Times New Roman"/>
                <a:cs typeface="Times New Roman"/>
                <a:sym typeface="Times New Roman"/>
              </a:rPr>
              <a:t>ow evenly the pressure is re-distributed across the supporting system	</a:t>
            </a:r>
          </a:p>
          <a:p>
            <a:pPr marL="1143000" lvl="1" indent="-685800">
              <a:spcBef>
                <a:spcPts val="1200"/>
              </a:spcBef>
              <a:buSzPct val="100000"/>
              <a:buFont typeface="Courier New" panose="02070309020205020404" pitchFamily="49" charset="0"/>
              <a:buChar char="o"/>
            </a:pPr>
            <a:r>
              <a:rPr lang="en-US" sz="3600" dirty="0">
                <a:solidFill>
                  <a:schemeClr val="tx1">
                    <a:lumMod val="75000"/>
                    <a:lumOff val="25000"/>
                  </a:schemeClr>
                </a:solidFill>
                <a:ea typeface="Times New Roman"/>
                <a:cs typeface="Times New Roman"/>
                <a:sym typeface="Times New Roman"/>
              </a:rPr>
              <a:t>Lower percentage = more even pressure redistribution</a:t>
            </a:r>
          </a:p>
          <a:p>
            <a:pPr marL="1143000" lvl="1" indent="-685800">
              <a:spcBef>
                <a:spcPts val="1200"/>
              </a:spcBef>
              <a:buSzPct val="100000"/>
              <a:buFont typeface="Courier New" panose="02070309020205020404" pitchFamily="49" charset="0"/>
              <a:buChar char="o"/>
            </a:pPr>
            <a:r>
              <a:rPr lang="en-US" sz="3600" dirty="0">
                <a:solidFill>
                  <a:schemeClr val="tx1">
                    <a:lumMod val="75000"/>
                    <a:lumOff val="25000"/>
                  </a:schemeClr>
                </a:solidFill>
                <a:ea typeface="Times New Roman"/>
                <a:cs typeface="Times New Roman"/>
                <a:sym typeface="Times New Roman"/>
              </a:rPr>
              <a:t>Inverse of sensing area</a:t>
            </a:r>
            <a:endParaRPr lang="en" sz="3800" dirty="0">
              <a:solidFill>
                <a:schemeClr val="tx1">
                  <a:lumMod val="75000"/>
                  <a:lumOff val="25000"/>
                </a:schemeClr>
              </a:solidFill>
              <a:ea typeface="Times New Roman"/>
              <a:cs typeface="Times New Roman"/>
              <a:sym typeface="Times New Roman"/>
            </a:endParaRPr>
          </a:p>
        </p:txBody>
      </p:sp>
      <p:pic>
        <p:nvPicPr>
          <p:cNvPr id="107" name="Google Shape;107;p22"/>
          <p:cNvPicPr preferRelativeResize="0"/>
          <p:nvPr/>
        </p:nvPicPr>
        <p:blipFill>
          <a:blip r:embed="rId3">
            <a:alphaModFix/>
          </a:blip>
          <a:stretch>
            <a:fillRect/>
          </a:stretch>
        </p:blipFill>
        <p:spPr>
          <a:xfrm>
            <a:off x="4832400" y="1666819"/>
            <a:ext cx="3999900" cy="184237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311700" y="376800"/>
            <a:ext cx="8520600" cy="572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After a pressure mapping session</a:t>
            </a:r>
            <a:endParaRPr dirty="0"/>
          </a:p>
        </p:txBody>
      </p:sp>
      <p:sp>
        <p:nvSpPr>
          <p:cNvPr id="113" name="Google Shape;113;p23"/>
          <p:cNvSpPr txBox="1">
            <a:spLocks noGrp="1"/>
          </p:cNvSpPr>
          <p:nvPr>
            <p:ph type="body" idx="1"/>
          </p:nvPr>
        </p:nvSpPr>
        <p:spPr>
          <a:xfrm>
            <a:off x="311700" y="1148625"/>
            <a:ext cx="8520600" cy="3698700"/>
          </a:xfrm>
          <a:prstGeom prst="rect">
            <a:avLst/>
          </a:prstGeom>
        </p:spPr>
        <p:txBody>
          <a:bodyPr spcFirstLastPara="1" wrap="square" lIns="91425" tIns="91425" rIns="91425" bIns="91425" anchor="t" anchorCtr="0">
            <a:normAutofit/>
          </a:bodyPr>
          <a:lstStyle/>
          <a:p>
            <a:pPr marL="285750" lvl="0" indent="-285750" algn="l" rtl="0">
              <a:spcBef>
                <a:spcPts val="0"/>
              </a:spcBef>
              <a:spcAft>
                <a:spcPts val="0"/>
              </a:spcAft>
              <a:buFont typeface="Arial" panose="020B0604020202020204" pitchFamily="34" charset="0"/>
              <a:buChar char="•"/>
            </a:pPr>
            <a:r>
              <a:rPr lang="en" dirty="0"/>
              <a:t>The trained pressure mapping therapist will complete the Pressure Mapping Evaluation progress note in Epic with attached data images captured during the session.</a:t>
            </a:r>
            <a:endParaRPr dirty="0"/>
          </a:p>
          <a:p>
            <a:pPr marL="285750" lvl="0" indent="-285750" algn="l" rtl="0">
              <a:spcBef>
                <a:spcPts val="1200"/>
              </a:spcBef>
              <a:spcAft>
                <a:spcPts val="0"/>
              </a:spcAft>
              <a:buFont typeface="Arial" panose="020B0604020202020204" pitchFamily="34" charset="0"/>
              <a:buChar char="•"/>
            </a:pPr>
            <a:endParaRPr dirty="0"/>
          </a:p>
          <a:p>
            <a:pPr marL="285750" lvl="0" indent="-285750" algn="l" rtl="0">
              <a:spcBef>
                <a:spcPts val="1200"/>
              </a:spcBef>
              <a:spcAft>
                <a:spcPts val="1200"/>
              </a:spcAft>
              <a:buFont typeface="Arial" panose="020B0604020202020204" pitchFamily="34" charset="0"/>
              <a:buChar char="•"/>
            </a:pPr>
            <a:r>
              <a:rPr lang="en" dirty="0"/>
              <a:t>Additional pressure mapping sessions are scheduled if necessary to either complete the initial pressure mapping or on an as needed basis determined by the primary therapist.</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311700" y="195575"/>
            <a:ext cx="8520600" cy="572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Roho Wheelchair Cushion Review</a:t>
            </a:r>
            <a:endParaRPr dirty="0"/>
          </a:p>
        </p:txBody>
      </p:sp>
      <p:sp>
        <p:nvSpPr>
          <p:cNvPr id="119" name="Google Shape;119;p24"/>
          <p:cNvSpPr txBox="1">
            <a:spLocks noGrp="1"/>
          </p:cNvSpPr>
          <p:nvPr>
            <p:ph type="body" idx="1"/>
          </p:nvPr>
        </p:nvSpPr>
        <p:spPr>
          <a:xfrm>
            <a:off x="311700" y="819625"/>
            <a:ext cx="8520600" cy="4100100"/>
          </a:xfrm>
          <a:prstGeom prst="rect">
            <a:avLst/>
          </a:prstGeom>
        </p:spPr>
        <p:txBody>
          <a:bodyPr spcFirstLastPara="1" wrap="square" lIns="91425" tIns="91425" rIns="91425" bIns="91425" anchor="t" anchorCtr="0">
            <a:normAutofit/>
          </a:bodyPr>
          <a:lstStyle/>
          <a:p>
            <a:pPr marL="342900" lvl="0" algn="l" rtl="0">
              <a:spcBef>
                <a:spcPts val="0"/>
              </a:spcBef>
              <a:spcAft>
                <a:spcPts val="0"/>
              </a:spcAft>
              <a:buSzPct val="100000"/>
              <a:buFont typeface="Arial" panose="020B0604020202020204" pitchFamily="34" charset="0"/>
              <a:buChar char="•"/>
            </a:pPr>
            <a:r>
              <a:rPr lang="en" sz="1200" dirty="0">
                <a:ea typeface="Times New Roman"/>
                <a:cs typeface="Times New Roman"/>
                <a:sym typeface="Times New Roman"/>
              </a:rPr>
              <a:t>Recommended for skin breakdown or correcting/accommodating stability needs that the patient may have</a:t>
            </a:r>
            <a:endParaRPr sz="1200" dirty="0">
              <a:ea typeface="Times New Roman"/>
              <a:cs typeface="Times New Roman"/>
              <a:sym typeface="Times New Roman"/>
            </a:endParaRPr>
          </a:p>
          <a:p>
            <a:pPr marL="0" lvl="0" indent="0" algn="l" rtl="0">
              <a:spcBef>
                <a:spcPts val="0"/>
              </a:spcBef>
              <a:spcAft>
                <a:spcPts val="0"/>
              </a:spcAft>
              <a:buClr>
                <a:schemeClr val="dk1"/>
              </a:buClr>
              <a:buSzPct val="57120"/>
              <a:buFont typeface="Arial"/>
              <a:buNone/>
            </a:pPr>
            <a:r>
              <a:rPr lang="en" sz="1200" dirty="0">
                <a:ea typeface="Times New Roman"/>
                <a:cs typeface="Times New Roman"/>
                <a:sym typeface="Times New Roman"/>
              </a:rPr>
              <a:t> </a:t>
            </a:r>
            <a:endParaRPr sz="1200" dirty="0">
              <a:ea typeface="Times New Roman"/>
              <a:cs typeface="Times New Roman"/>
              <a:sym typeface="Times New Roman"/>
            </a:endParaRPr>
          </a:p>
          <a:p>
            <a:pPr marL="342900" lvl="0" algn="l" rtl="0">
              <a:spcBef>
                <a:spcPts val="0"/>
              </a:spcBef>
              <a:spcAft>
                <a:spcPts val="0"/>
              </a:spcAft>
              <a:buSzPct val="100000"/>
              <a:buFont typeface="Arial" panose="020B0604020202020204" pitchFamily="34" charset="0"/>
              <a:buChar char="•"/>
            </a:pPr>
            <a:r>
              <a:rPr lang="en" sz="1200" dirty="0">
                <a:ea typeface="Times New Roman"/>
                <a:cs typeface="Times New Roman"/>
                <a:sym typeface="Times New Roman"/>
              </a:rPr>
              <a:t>No weight limit</a:t>
            </a:r>
            <a:endParaRPr sz="1200" dirty="0">
              <a:ea typeface="Times New Roman"/>
              <a:cs typeface="Times New Roman"/>
              <a:sym typeface="Times New Roman"/>
            </a:endParaRPr>
          </a:p>
          <a:p>
            <a:pPr marL="0" lvl="0" indent="0" algn="l" rtl="0">
              <a:spcBef>
                <a:spcPts val="0"/>
              </a:spcBef>
              <a:spcAft>
                <a:spcPts val="0"/>
              </a:spcAft>
              <a:buClr>
                <a:schemeClr val="dk1"/>
              </a:buClr>
              <a:buSzPct val="57120"/>
              <a:buFont typeface="Arial"/>
              <a:buNone/>
            </a:pPr>
            <a:r>
              <a:rPr lang="en" sz="1200" dirty="0">
                <a:ea typeface="Times New Roman"/>
                <a:cs typeface="Times New Roman"/>
                <a:sym typeface="Times New Roman"/>
              </a:rPr>
              <a:t> </a:t>
            </a:r>
            <a:endParaRPr sz="1200" dirty="0">
              <a:ea typeface="Times New Roman"/>
              <a:cs typeface="Times New Roman"/>
              <a:sym typeface="Times New Roman"/>
            </a:endParaRPr>
          </a:p>
          <a:p>
            <a:pPr marL="342900" lvl="0" algn="l" rtl="0">
              <a:spcBef>
                <a:spcPts val="0"/>
              </a:spcBef>
              <a:spcAft>
                <a:spcPts val="0"/>
              </a:spcAft>
              <a:buSzPct val="100000"/>
              <a:buFont typeface="Arial" panose="020B0604020202020204" pitchFamily="34" charset="0"/>
              <a:buChar char="•"/>
            </a:pPr>
            <a:r>
              <a:rPr lang="en" sz="1200" dirty="0">
                <a:ea typeface="Times New Roman"/>
                <a:cs typeface="Times New Roman"/>
                <a:sym typeface="Times New Roman"/>
              </a:rPr>
              <a:t>3 cell heights</a:t>
            </a:r>
          </a:p>
          <a:p>
            <a:pPr marL="800100" lvl="1">
              <a:buSzPct val="100000"/>
              <a:buFont typeface="Courier New" panose="02070309020205020404" pitchFamily="49" charset="0"/>
              <a:buChar char="o"/>
            </a:pPr>
            <a:r>
              <a:rPr lang="en" dirty="0">
                <a:ea typeface="Times New Roman"/>
                <a:cs typeface="Times New Roman"/>
                <a:sym typeface="Times New Roman"/>
              </a:rPr>
              <a:t>High profile: 4” cell height</a:t>
            </a:r>
          </a:p>
          <a:p>
            <a:pPr marL="825500" lvl="1" indent="-342900">
              <a:buSzPct val="100000"/>
              <a:buFont typeface="Courier New" panose="02070309020205020404" pitchFamily="49" charset="0"/>
              <a:buChar char="o"/>
            </a:pPr>
            <a:r>
              <a:rPr lang="en" dirty="0">
                <a:ea typeface="Times New Roman"/>
                <a:cs typeface="Times New Roman"/>
                <a:sym typeface="Times New Roman"/>
              </a:rPr>
              <a:t>Mid profile: 3” cell height</a:t>
            </a:r>
          </a:p>
          <a:p>
            <a:pPr marL="825500" lvl="1" indent="-342900">
              <a:buSzPct val="100000"/>
              <a:buFont typeface="Courier New" panose="02070309020205020404" pitchFamily="49" charset="0"/>
              <a:buChar char="o"/>
            </a:pPr>
            <a:r>
              <a:rPr lang="en" dirty="0">
                <a:ea typeface="Times New Roman"/>
                <a:cs typeface="Times New Roman"/>
                <a:sym typeface="Times New Roman"/>
              </a:rPr>
              <a:t>Low profile: 2” cell height</a:t>
            </a:r>
            <a:endParaRPr dirty="0">
              <a:ea typeface="Times New Roman"/>
              <a:cs typeface="Times New Roman"/>
              <a:sym typeface="Times New Roman"/>
            </a:endParaRPr>
          </a:p>
          <a:p>
            <a:pPr marL="0" lvl="0" indent="0" algn="l" rtl="0">
              <a:spcBef>
                <a:spcPts val="0"/>
              </a:spcBef>
              <a:spcAft>
                <a:spcPts val="0"/>
              </a:spcAft>
              <a:buClr>
                <a:schemeClr val="dk1"/>
              </a:buClr>
              <a:buSzPct val="57120"/>
              <a:buFont typeface="Arial"/>
              <a:buNone/>
            </a:pPr>
            <a:r>
              <a:rPr lang="en" sz="1200" dirty="0">
                <a:ea typeface="Times New Roman"/>
                <a:cs typeface="Times New Roman"/>
                <a:sym typeface="Times New Roman"/>
              </a:rPr>
              <a:t> </a:t>
            </a:r>
            <a:endParaRPr sz="1200" dirty="0">
              <a:ea typeface="Times New Roman"/>
              <a:cs typeface="Times New Roman"/>
              <a:sym typeface="Times New Roman"/>
            </a:endParaRPr>
          </a:p>
          <a:p>
            <a:pPr marL="342900" lvl="0" algn="l" rtl="0">
              <a:spcBef>
                <a:spcPts val="0"/>
              </a:spcBef>
              <a:spcAft>
                <a:spcPts val="0"/>
              </a:spcAft>
              <a:buSzPct val="100000"/>
              <a:buFont typeface="Arial" panose="020B0604020202020204" pitchFamily="34" charset="0"/>
              <a:buChar char="•"/>
            </a:pPr>
            <a:r>
              <a:rPr lang="en" sz="1200" dirty="0">
                <a:ea typeface="Times New Roman"/>
                <a:cs typeface="Times New Roman"/>
                <a:sym typeface="Times New Roman"/>
              </a:rPr>
              <a:t>The higher the cell the greater immersion depth allowed</a:t>
            </a:r>
          </a:p>
          <a:p>
            <a:pPr marL="800100" lvl="1">
              <a:buSzPct val="100000"/>
              <a:buFont typeface="Courier New" panose="02070309020205020404" pitchFamily="49" charset="0"/>
              <a:buChar char="o"/>
            </a:pPr>
            <a:r>
              <a:rPr lang="en" dirty="0">
                <a:ea typeface="Times New Roman"/>
                <a:cs typeface="Times New Roman"/>
                <a:sym typeface="Times New Roman"/>
              </a:rPr>
              <a:t>Immersion allows for greater contact area and pressure distribution</a:t>
            </a:r>
            <a:endParaRPr dirty="0">
              <a:ea typeface="Times New Roman"/>
              <a:cs typeface="Times New Roman"/>
              <a:sym typeface="Times New Roman"/>
            </a:endParaRPr>
          </a:p>
          <a:p>
            <a:pPr marL="0" lvl="0" indent="0" algn="l" rtl="0">
              <a:spcBef>
                <a:spcPts val="0"/>
              </a:spcBef>
              <a:spcAft>
                <a:spcPts val="0"/>
              </a:spcAft>
              <a:buNone/>
            </a:pPr>
            <a:endParaRPr lang="en" sz="1200" dirty="0">
              <a:ea typeface="Times New Roman"/>
              <a:cs typeface="Times New Roman"/>
              <a:sym typeface="Times New Roman"/>
            </a:endParaRPr>
          </a:p>
          <a:p>
            <a:pPr marL="342900" lvl="0" algn="l" rtl="0">
              <a:spcBef>
                <a:spcPts val="0"/>
              </a:spcBef>
              <a:spcAft>
                <a:spcPts val="0"/>
              </a:spcAft>
              <a:buSzPct val="100000"/>
              <a:buFont typeface="Arial" panose="020B0604020202020204" pitchFamily="34" charset="0"/>
              <a:buChar char="•"/>
            </a:pPr>
            <a:r>
              <a:rPr lang="en" sz="1200" dirty="0">
                <a:ea typeface="Times New Roman"/>
                <a:cs typeface="Times New Roman"/>
                <a:sym typeface="Times New Roman"/>
              </a:rPr>
              <a:t>A</a:t>
            </a:r>
            <a:r>
              <a:rPr lang="en-US" sz="1200" dirty="0">
                <a:ea typeface="Times New Roman"/>
                <a:cs typeface="Times New Roman"/>
                <a:sym typeface="Times New Roman"/>
              </a:rPr>
              <a:t>t SCC we have 3 different types of Roho seat cushions</a:t>
            </a:r>
          </a:p>
          <a:p>
            <a:pPr marL="800100" lvl="1">
              <a:buSzPct val="100000"/>
              <a:buFont typeface="Courier New" panose="02070309020205020404" pitchFamily="49" charset="0"/>
              <a:buChar char="o"/>
            </a:pPr>
            <a:r>
              <a:rPr lang="en-US" dirty="0">
                <a:ea typeface="Times New Roman"/>
                <a:cs typeface="Times New Roman"/>
                <a:sym typeface="Times New Roman"/>
              </a:rPr>
              <a:t>Dry Inflation cushion (standard Roho) in low profile and high profile cell heights</a:t>
            </a:r>
          </a:p>
          <a:p>
            <a:pPr marL="800100" lvl="1">
              <a:buSzPct val="100000"/>
              <a:buFont typeface="Courier New" panose="02070309020205020404" pitchFamily="49" charset="0"/>
              <a:buChar char="o"/>
            </a:pPr>
            <a:r>
              <a:rPr lang="en-US" dirty="0">
                <a:ea typeface="Times New Roman"/>
                <a:cs typeface="Times New Roman"/>
                <a:sym typeface="Times New Roman"/>
              </a:rPr>
              <a:t>Quatro Select cushion</a:t>
            </a:r>
          </a:p>
          <a:p>
            <a:pPr marL="800100" lvl="1">
              <a:buSzPct val="100000"/>
              <a:buFont typeface="Courier New" panose="02070309020205020404" pitchFamily="49" charset="0"/>
              <a:buChar char="o"/>
            </a:pPr>
            <a:r>
              <a:rPr lang="en-US" dirty="0">
                <a:ea typeface="Times New Roman"/>
                <a:cs typeface="Times New Roman"/>
                <a:sym typeface="Times New Roman"/>
              </a:rPr>
              <a:t>Enhancer cushion</a:t>
            </a:r>
          </a:p>
          <a:p>
            <a:pPr marL="482600" lvl="1" indent="0">
              <a:buSzPct val="100000"/>
              <a:buNone/>
            </a:pPr>
            <a:endParaRPr lang="en-US" dirty="0">
              <a:ea typeface="Times New Roman"/>
              <a:cs typeface="Times New Roman"/>
              <a:sym typeface="Times New Roman"/>
            </a:endParaRPr>
          </a:p>
          <a:p>
            <a:pPr marL="342900" lvl="0">
              <a:buSzPct val="100000"/>
              <a:buFont typeface="Arial" panose="020B0604020202020204" pitchFamily="34" charset="0"/>
              <a:buChar char="•"/>
            </a:pPr>
            <a:r>
              <a:rPr lang="en-US" sz="1200" dirty="0">
                <a:ea typeface="Times New Roman"/>
                <a:cs typeface="Times New Roman"/>
                <a:sym typeface="Times New Roman"/>
              </a:rPr>
              <a:t>Place a solid insert under the Roho cushion if the wheelchair has a sling seat </a:t>
            </a:r>
          </a:p>
          <a:p>
            <a:pPr marL="0" lvl="0" indent="0">
              <a:buNone/>
            </a:pPr>
            <a:endParaRPr lang="en-US" sz="1200" dirty="0">
              <a:ea typeface="Times New Roman"/>
              <a:cs typeface="Times New Roman"/>
              <a:sym typeface="Times New Roman"/>
            </a:endParaRPr>
          </a:p>
          <a:p>
            <a:pPr marL="342900" lvl="0">
              <a:buSzPct val="100000"/>
              <a:buFont typeface="Arial" panose="020B0604020202020204" pitchFamily="34" charset="0"/>
              <a:buChar char="•"/>
            </a:pPr>
            <a:r>
              <a:rPr lang="en-US" sz="1200" dirty="0">
                <a:ea typeface="Times New Roman"/>
                <a:cs typeface="Times New Roman"/>
                <a:sym typeface="Times New Roman"/>
              </a:rPr>
              <a:t>Ensure the cushion is placed properly in the correct size cover.  The pump valve should exit the cushion anteriorly at the patient’s left leg.  Zipper of the cushion should be in the back.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a:spLocks noGrp="1"/>
          </p:cNvSpPr>
          <p:nvPr>
            <p:ph type="body" idx="1"/>
          </p:nvPr>
        </p:nvSpPr>
        <p:spPr>
          <a:xfrm>
            <a:off x="311700" y="1152475"/>
            <a:ext cx="8520600" cy="3634500"/>
          </a:xfrm>
          <a:prstGeom prst="rect">
            <a:avLst/>
          </a:prstGeom>
        </p:spPr>
        <p:txBody>
          <a:bodyPr spcFirstLastPara="1" wrap="square" lIns="91425" tIns="91425" rIns="91425" bIns="91425" anchor="t" anchorCtr="0">
            <a:normAutofit/>
          </a:bodyPr>
          <a:lstStyle/>
          <a:p>
            <a:pPr marL="914400" lvl="0" indent="0" algn="l" rtl="0">
              <a:spcBef>
                <a:spcPts val="0"/>
              </a:spcBef>
              <a:spcAft>
                <a:spcPts val="0"/>
              </a:spcAft>
              <a:buClr>
                <a:schemeClr val="dk1"/>
              </a:buClr>
              <a:buSzPts val="1100"/>
              <a:buFont typeface="Arial"/>
              <a:buNone/>
            </a:pPr>
            <a:endParaRPr sz="2025" dirty="0">
              <a:solidFill>
                <a:schemeClr val="dk1"/>
              </a:solidFill>
            </a:endParaRPr>
          </a:p>
          <a:p>
            <a:pPr marL="0" lvl="0" indent="0" algn="l" rtl="0">
              <a:spcBef>
                <a:spcPts val="0"/>
              </a:spcBef>
              <a:spcAft>
                <a:spcPts val="1200"/>
              </a:spcAft>
              <a:buNone/>
            </a:pPr>
            <a:endParaRPr dirty="0"/>
          </a:p>
        </p:txBody>
      </p:sp>
      <p:pic>
        <p:nvPicPr>
          <p:cNvPr id="125" name="Google Shape;125;p25"/>
          <p:cNvPicPr preferRelativeResize="0"/>
          <p:nvPr/>
        </p:nvPicPr>
        <p:blipFill>
          <a:blip r:embed="rId3">
            <a:alphaModFix/>
          </a:blip>
          <a:stretch>
            <a:fillRect/>
          </a:stretch>
        </p:blipFill>
        <p:spPr>
          <a:xfrm>
            <a:off x="1443804" y="0"/>
            <a:ext cx="6509742"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6"/>
          <p:cNvPicPr preferRelativeResize="0"/>
          <p:nvPr/>
        </p:nvPicPr>
        <p:blipFill>
          <a:blip r:embed="rId3">
            <a:alphaModFix/>
          </a:blip>
          <a:stretch>
            <a:fillRect/>
          </a:stretch>
        </p:blipFill>
        <p:spPr>
          <a:xfrm>
            <a:off x="1307222" y="0"/>
            <a:ext cx="6575603"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7"/>
          <p:cNvPicPr preferRelativeResize="0"/>
          <p:nvPr/>
        </p:nvPicPr>
        <p:blipFill>
          <a:blip r:embed="rId3">
            <a:alphaModFix/>
          </a:blip>
          <a:stretch>
            <a:fillRect/>
          </a:stretch>
        </p:blipFill>
        <p:spPr>
          <a:xfrm>
            <a:off x="1143000" y="0"/>
            <a:ext cx="6576381"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8"/>
          <p:cNvPicPr preferRelativeResize="0"/>
          <p:nvPr/>
        </p:nvPicPr>
        <p:blipFill>
          <a:blip r:embed="rId3">
            <a:alphaModFix/>
          </a:blip>
          <a:stretch>
            <a:fillRect/>
          </a:stretch>
        </p:blipFill>
        <p:spPr>
          <a:xfrm>
            <a:off x="1219200" y="0"/>
            <a:ext cx="6510178"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9"/>
          <p:cNvSpPr txBox="1">
            <a:spLocks noGrp="1"/>
          </p:cNvSpPr>
          <p:nvPr>
            <p:ph type="title"/>
          </p:nvPr>
        </p:nvSpPr>
        <p:spPr>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Case Examples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0"/>
          <p:cNvSpPr txBox="1">
            <a:spLocks noGrp="1"/>
          </p:cNvSpPr>
          <p:nvPr>
            <p:ph type="title"/>
          </p:nvPr>
        </p:nvSpPr>
        <p:spPr>
          <a:xfrm>
            <a:off x="311700" y="243075"/>
            <a:ext cx="8520600" cy="572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Patient B</a:t>
            </a:r>
            <a:endParaRPr dirty="0"/>
          </a:p>
        </p:txBody>
      </p:sp>
      <p:sp>
        <p:nvSpPr>
          <p:cNvPr id="151" name="Google Shape;151;p30"/>
          <p:cNvSpPr txBox="1">
            <a:spLocks noGrp="1"/>
          </p:cNvSpPr>
          <p:nvPr>
            <p:ph type="body" idx="1"/>
          </p:nvPr>
        </p:nvSpPr>
        <p:spPr>
          <a:xfrm>
            <a:off x="311700" y="954475"/>
            <a:ext cx="3999900" cy="39105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sz="1500" dirty="0">
                <a:solidFill>
                  <a:schemeClr val="tx1">
                    <a:lumMod val="75000"/>
                    <a:lumOff val="25000"/>
                  </a:schemeClr>
                </a:solidFill>
                <a:ea typeface="Times New Roman"/>
                <a:cs typeface="Times New Roman"/>
                <a:sym typeface="Times New Roman"/>
              </a:rPr>
              <a:t>73 y/o male T2 paraplegia 7 months prior to admission to SCC</a:t>
            </a:r>
            <a:endParaRPr sz="1500" dirty="0">
              <a:solidFill>
                <a:schemeClr val="tx1">
                  <a:lumMod val="75000"/>
                  <a:lumOff val="25000"/>
                </a:schemeClr>
              </a:solidFill>
              <a:ea typeface="Times New Roman"/>
              <a:cs typeface="Times New Roman"/>
              <a:sym typeface="Times New Roman"/>
            </a:endParaRPr>
          </a:p>
          <a:p>
            <a:pPr marL="285750" lvl="0" indent="-285750" algn="l" rtl="0">
              <a:spcBef>
                <a:spcPts val="1200"/>
              </a:spcBef>
              <a:spcAft>
                <a:spcPts val="0"/>
              </a:spcAft>
              <a:buFont typeface="Arial" panose="020B0604020202020204" pitchFamily="34" charset="0"/>
              <a:buChar char="•"/>
            </a:pPr>
            <a:r>
              <a:rPr lang="en" sz="1500" dirty="0">
                <a:solidFill>
                  <a:schemeClr val="tx1">
                    <a:lumMod val="75000"/>
                    <a:lumOff val="25000"/>
                  </a:schemeClr>
                </a:solidFill>
                <a:ea typeface="Times New Roman"/>
                <a:cs typeface="Times New Roman"/>
                <a:sym typeface="Times New Roman"/>
              </a:rPr>
              <a:t>Presented to SCC with a stage 3 pressure injury on the left ischial tuberosity</a:t>
            </a:r>
            <a:endParaRPr sz="1500" dirty="0">
              <a:solidFill>
                <a:schemeClr val="tx1">
                  <a:lumMod val="75000"/>
                  <a:lumOff val="25000"/>
                </a:schemeClr>
              </a:solidFill>
              <a:ea typeface="Times New Roman"/>
              <a:cs typeface="Times New Roman"/>
              <a:sym typeface="Times New Roman"/>
            </a:endParaRPr>
          </a:p>
          <a:p>
            <a:pPr marL="285750" lvl="0" indent="-285750" algn="l" rtl="0">
              <a:spcBef>
                <a:spcPts val="1200"/>
              </a:spcBef>
              <a:spcAft>
                <a:spcPts val="0"/>
              </a:spcAft>
              <a:buFont typeface="Arial" panose="020B0604020202020204" pitchFamily="34" charset="0"/>
              <a:buChar char="•"/>
            </a:pPr>
            <a:r>
              <a:rPr lang="en" sz="1500" dirty="0">
                <a:solidFill>
                  <a:schemeClr val="tx1">
                    <a:lumMod val="75000"/>
                    <a:lumOff val="25000"/>
                  </a:schemeClr>
                </a:solidFill>
                <a:ea typeface="Times New Roman"/>
                <a:cs typeface="Times New Roman"/>
                <a:sym typeface="Times New Roman"/>
              </a:rPr>
              <a:t>WC set up: power WC with tilt function, Jay Fusion cushion (air filled pockets posteriorly, foam anteriorly), Matrx Elite solid back, and headrest. </a:t>
            </a:r>
            <a:r>
              <a:rPr lang="en" sz="1200" dirty="0">
                <a:solidFill>
                  <a:schemeClr val="tx1">
                    <a:lumMod val="75000"/>
                    <a:lumOff val="25000"/>
                  </a:schemeClr>
                </a:solidFill>
                <a:ea typeface="Times New Roman"/>
                <a:cs typeface="Times New Roman"/>
                <a:sym typeface="Times New Roman"/>
              </a:rPr>
              <a:t> </a:t>
            </a:r>
            <a:endParaRPr sz="1200" dirty="0">
              <a:solidFill>
                <a:schemeClr val="tx1">
                  <a:lumMod val="75000"/>
                  <a:lumOff val="25000"/>
                </a:schemeClr>
              </a:solidFill>
              <a:ea typeface="Times New Roman"/>
              <a:cs typeface="Times New Roman"/>
              <a:sym typeface="Times New Roman"/>
            </a:endParaRPr>
          </a:p>
          <a:p>
            <a:pPr marL="285750" lvl="0" indent="-285750" algn="l" rtl="0">
              <a:spcBef>
                <a:spcPts val="1200"/>
              </a:spcBef>
              <a:spcAft>
                <a:spcPts val="1200"/>
              </a:spcAft>
              <a:buFont typeface="Arial" panose="020B0604020202020204" pitchFamily="34" charset="0"/>
              <a:buChar char="•"/>
            </a:pPr>
            <a:r>
              <a:rPr lang="en" sz="1500" dirty="0">
                <a:solidFill>
                  <a:schemeClr val="tx1">
                    <a:lumMod val="75000"/>
                    <a:lumOff val="25000"/>
                  </a:schemeClr>
                </a:solidFill>
                <a:ea typeface="Times New Roman"/>
                <a:cs typeface="Times New Roman"/>
                <a:sym typeface="Times New Roman"/>
              </a:rPr>
              <a:t>Pressure mapping completed in the patient’s self selected “ comfortable position” which was the wheelchair in a slightly tilted position</a:t>
            </a:r>
            <a:endParaRPr sz="1500" dirty="0">
              <a:solidFill>
                <a:schemeClr val="tx1">
                  <a:lumMod val="75000"/>
                  <a:lumOff val="25000"/>
                </a:schemeClr>
              </a:solidFill>
              <a:ea typeface="Times New Roman"/>
              <a:cs typeface="Times New Roman"/>
              <a:sym typeface="Times New Roman"/>
            </a:endParaRPr>
          </a:p>
        </p:txBody>
      </p:sp>
      <p:pic>
        <p:nvPicPr>
          <p:cNvPr id="152" name="Google Shape;152;p30"/>
          <p:cNvPicPr preferRelativeResize="0"/>
          <p:nvPr/>
        </p:nvPicPr>
        <p:blipFill>
          <a:blip r:embed="rId3">
            <a:alphaModFix/>
          </a:blip>
          <a:stretch>
            <a:fillRect/>
          </a:stretch>
        </p:blipFill>
        <p:spPr>
          <a:xfrm>
            <a:off x="4762275" y="1113612"/>
            <a:ext cx="4070026" cy="1765200"/>
          </a:xfrm>
          <a:prstGeom prst="rect">
            <a:avLst/>
          </a:prstGeom>
          <a:noFill/>
          <a:ln>
            <a:noFill/>
          </a:ln>
        </p:spPr>
      </p:pic>
      <p:sp>
        <p:nvSpPr>
          <p:cNvPr id="153" name="Google Shape;153;p30"/>
          <p:cNvSpPr txBox="1"/>
          <p:nvPr/>
        </p:nvSpPr>
        <p:spPr>
          <a:xfrm>
            <a:off x="4932700" y="2878812"/>
            <a:ext cx="4075200" cy="176968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dirty="0">
                <a:solidFill>
                  <a:schemeClr val="tx1">
                    <a:lumMod val="85000"/>
                    <a:lumOff val="15000"/>
                  </a:schemeClr>
                </a:solidFill>
              </a:rPr>
              <a:t>Initial image with the patient in his  self selected “comfortable position” on a fully inflated cushion.</a:t>
            </a:r>
            <a:endParaRPr sz="1100" b="1" dirty="0">
              <a:solidFill>
                <a:schemeClr val="tx1">
                  <a:lumMod val="85000"/>
                  <a:lumOff val="15000"/>
                </a:schemeClr>
              </a:solidFill>
            </a:endParaRPr>
          </a:p>
          <a:p>
            <a:pPr marL="0" lvl="0" indent="0" algn="l" rtl="0">
              <a:spcBef>
                <a:spcPts val="0"/>
              </a:spcBef>
              <a:spcAft>
                <a:spcPts val="0"/>
              </a:spcAft>
              <a:buNone/>
            </a:pPr>
            <a:endParaRPr sz="900" dirty="0"/>
          </a:p>
          <a:p>
            <a:pPr marL="457200" lvl="0" indent="-304800" algn="l" rtl="0">
              <a:spcBef>
                <a:spcPts val="0"/>
              </a:spcBef>
              <a:spcAft>
                <a:spcPts val="0"/>
              </a:spcAft>
              <a:buClr>
                <a:schemeClr val="accent2"/>
              </a:buClr>
              <a:buSzPts val="1200"/>
              <a:buFont typeface="Arial" panose="020B0604020202020204" pitchFamily="34" charset="0"/>
              <a:buChar char="•"/>
            </a:pPr>
            <a:r>
              <a:rPr lang="en" sz="1200" dirty="0">
                <a:solidFill>
                  <a:schemeClr val="tx1">
                    <a:lumMod val="75000"/>
                    <a:lumOff val="25000"/>
                  </a:schemeClr>
                </a:solidFill>
              </a:rPr>
              <a:t>What was noted:</a:t>
            </a:r>
            <a:endParaRPr sz="1200" dirty="0">
              <a:solidFill>
                <a:schemeClr val="tx1">
                  <a:lumMod val="75000"/>
                  <a:lumOff val="25000"/>
                </a:schemeClr>
              </a:solidFill>
            </a:endParaRPr>
          </a:p>
          <a:p>
            <a:pPr marL="914400" lvl="1" indent="-304800" algn="l" rtl="0">
              <a:spcBef>
                <a:spcPts val="0"/>
              </a:spcBef>
              <a:spcAft>
                <a:spcPts val="0"/>
              </a:spcAft>
              <a:buClr>
                <a:schemeClr val="accent2"/>
              </a:buClr>
              <a:buSzPts val="1200"/>
              <a:buFont typeface="Courier New" panose="02070309020205020404" pitchFamily="49" charset="0"/>
              <a:buChar char="o"/>
            </a:pPr>
            <a:r>
              <a:rPr lang="en" sz="1200" dirty="0">
                <a:solidFill>
                  <a:schemeClr val="tx1">
                    <a:lumMod val="75000"/>
                    <a:lumOff val="25000"/>
                  </a:schemeClr>
                </a:solidFill>
              </a:rPr>
              <a:t>Increased pressure (yellow and green) with poor pressure distribution</a:t>
            </a:r>
            <a:endParaRPr sz="1200" dirty="0">
              <a:solidFill>
                <a:schemeClr val="tx1">
                  <a:lumMod val="75000"/>
                  <a:lumOff val="25000"/>
                </a:schemeClr>
              </a:solidFill>
            </a:endParaRPr>
          </a:p>
          <a:p>
            <a:pPr marL="457200" lvl="0" indent="-304800" algn="l" rtl="0">
              <a:spcBef>
                <a:spcPts val="0"/>
              </a:spcBef>
              <a:spcAft>
                <a:spcPts val="0"/>
              </a:spcAft>
              <a:buClr>
                <a:schemeClr val="accent2"/>
              </a:buClr>
              <a:buSzPts val="1200"/>
              <a:buFont typeface="Arial" panose="020B0604020202020204" pitchFamily="34" charset="0"/>
              <a:buChar char="•"/>
            </a:pPr>
            <a:r>
              <a:rPr lang="en" sz="1200" dirty="0">
                <a:solidFill>
                  <a:schemeClr val="tx1">
                    <a:lumMod val="75000"/>
                    <a:lumOff val="25000"/>
                  </a:schemeClr>
                </a:solidFill>
              </a:rPr>
              <a:t>Action taken:</a:t>
            </a:r>
            <a:endParaRPr sz="1200" dirty="0">
              <a:solidFill>
                <a:schemeClr val="tx1">
                  <a:lumMod val="75000"/>
                  <a:lumOff val="25000"/>
                </a:schemeClr>
              </a:solidFill>
            </a:endParaRPr>
          </a:p>
          <a:p>
            <a:pPr marL="914400" lvl="1" indent="-304800" algn="l" rtl="0">
              <a:spcBef>
                <a:spcPts val="0"/>
              </a:spcBef>
              <a:spcAft>
                <a:spcPts val="0"/>
              </a:spcAft>
              <a:buClr>
                <a:schemeClr val="accent2"/>
              </a:buClr>
              <a:buSzPts val="1200"/>
              <a:buFont typeface="Courier New" panose="02070309020205020404" pitchFamily="49" charset="0"/>
              <a:buChar char="o"/>
            </a:pPr>
            <a:r>
              <a:rPr lang="en-US" sz="1200" dirty="0">
                <a:solidFill>
                  <a:schemeClr val="tx1">
                    <a:lumMod val="75000"/>
                    <a:lumOff val="25000"/>
                  </a:schemeClr>
                </a:solidFill>
              </a:rPr>
              <a:t>Air was removed from the cushion </a:t>
            </a:r>
            <a:r>
              <a:rPr lang="en" sz="1200" dirty="0">
                <a:solidFill>
                  <a:schemeClr val="tx1">
                    <a:lumMod val="75000"/>
                    <a:lumOff val="25000"/>
                  </a:schemeClr>
                </a:solidFill>
              </a:rPr>
              <a:t>to aide </a:t>
            </a:r>
            <a:r>
              <a:rPr lang="en-US" sz="1200" dirty="0">
                <a:solidFill>
                  <a:schemeClr val="tx1">
                    <a:lumMod val="75000"/>
                    <a:lumOff val="25000"/>
                  </a:schemeClr>
                </a:solidFill>
              </a:rPr>
              <a:t>in </a:t>
            </a:r>
            <a:r>
              <a:rPr lang="en" sz="1200" dirty="0">
                <a:solidFill>
                  <a:schemeClr val="tx1">
                    <a:lumMod val="75000"/>
                    <a:lumOff val="25000"/>
                  </a:schemeClr>
                </a:solidFill>
              </a:rPr>
              <a:t>the redistribution of the pressure</a:t>
            </a:r>
            <a:endParaRPr sz="1200" dirty="0">
              <a:solidFill>
                <a:schemeClr val="tx1">
                  <a:lumMod val="75000"/>
                  <a:lumOff val="2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1"/>
          <p:cNvSpPr txBox="1">
            <a:spLocks noGrp="1"/>
          </p:cNvSpPr>
          <p:nvPr>
            <p:ph type="title"/>
          </p:nvPr>
        </p:nvSpPr>
        <p:spPr>
          <a:xfrm>
            <a:off x="311700" y="188600"/>
            <a:ext cx="8520600" cy="572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Patient B - Pressure Redistribution</a:t>
            </a:r>
            <a:endParaRPr dirty="0"/>
          </a:p>
        </p:txBody>
      </p:sp>
      <p:pic>
        <p:nvPicPr>
          <p:cNvPr id="159" name="Google Shape;159;p31"/>
          <p:cNvPicPr preferRelativeResize="0"/>
          <p:nvPr/>
        </p:nvPicPr>
        <p:blipFill>
          <a:blip r:embed="rId3">
            <a:alphaModFix/>
          </a:blip>
          <a:stretch>
            <a:fillRect/>
          </a:stretch>
        </p:blipFill>
        <p:spPr>
          <a:xfrm>
            <a:off x="311700" y="2944775"/>
            <a:ext cx="3958175" cy="1676400"/>
          </a:xfrm>
          <a:prstGeom prst="rect">
            <a:avLst/>
          </a:prstGeom>
          <a:noFill/>
          <a:ln>
            <a:noFill/>
          </a:ln>
        </p:spPr>
      </p:pic>
      <p:pic>
        <p:nvPicPr>
          <p:cNvPr id="160" name="Google Shape;160;p31"/>
          <p:cNvPicPr preferRelativeResize="0"/>
          <p:nvPr/>
        </p:nvPicPr>
        <p:blipFill>
          <a:blip r:embed="rId4">
            <a:alphaModFix/>
          </a:blip>
          <a:stretch>
            <a:fillRect/>
          </a:stretch>
        </p:blipFill>
        <p:spPr>
          <a:xfrm>
            <a:off x="4793075" y="834600"/>
            <a:ext cx="3958175" cy="1737155"/>
          </a:xfrm>
          <a:prstGeom prst="rect">
            <a:avLst/>
          </a:prstGeom>
          <a:noFill/>
          <a:ln>
            <a:noFill/>
          </a:ln>
        </p:spPr>
      </p:pic>
      <p:pic>
        <p:nvPicPr>
          <p:cNvPr id="161" name="Google Shape;161;p31"/>
          <p:cNvPicPr preferRelativeResize="0"/>
          <p:nvPr/>
        </p:nvPicPr>
        <p:blipFill>
          <a:blip r:embed="rId5">
            <a:alphaModFix/>
          </a:blip>
          <a:stretch>
            <a:fillRect/>
          </a:stretch>
        </p:blipFill>
        <p:spPr>
          <a:xfrm>
            <a:off x="4896275" y="2944775"/>
            <a:ext cx="3854963" cy="1676400"/>
          </a:xfrm>
          <a:prstGeom prst="rect">
            <a:avLst/>
          </a:prstGeom>
          <a:noFill/>
          <a:ln>
            <a:noFill/>
          </a:ln>
        </p:spPr>
      </p:pic>
      <p:pic>
        <p:nvPicPr>
          <p:cNvPr id="162" name="Google Shape;162;p31"/>
          <p:cNvPicPr preferRelativeResize="0"/>
          <p:nvPr/>
        </p:nvPicPr>
        <p:blipFill>
          <a:blip r:embed="rId6">
            <a:alphaModFix/>
          </a:blip>
          <a:stretch>
            <a:fillRect/>
          </a:stretch>
        </p:blipFill>
        <p:spPr>
          <a:xfrm>
            <a:off x="351585" y="833375"/>
            <a:ext cx="4005364" cy="1737150"/>
          </a:xfrm>
          <a:prstGeom prst="rect">
            <a:avLst/>
          </a:prstGeom>
          <a:noFill/>
          <a:ln>
            <a:noFill/>
          </a:ln>
        </p:spPr>
      </p:pic>
      <p:sp>
        <p:nvSpPr>
          <p:cNvPr id="163" name="Google Shape;163;p31"/>
          <p:cNvSpPr txBox="1"/>
          <p:nvPr/>
        </p:nvSpPr>
        <p:spPr>
          <a:xfrm>
            <a:off x="543675" y="2491000"/>
            <a:ext cx="3657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chemeClr val="tx1">
                    <a:lumMod val="85000"/>
                    <a:lumOff val="15000"/>
                  </a:schemeClr>
                </a:solidFill>
              </a:rPr>
              <a:t>Image #1- cushion fully inflated</a:t>
            </a:r>
            <a:endParaRPr sz="900" b="1" dirty="0">
              <a:solidFill>
                <a:schemeClr val="tx1">
                  <a:lumMod val="85000"/>
                  <a:lumOff val="15000"/>
                </a:schemeClr>
              </a:solidFill>
            </a:endParaRPr>
          </a:p>
        </p:txBody>
      </p:sp>
      <p:sp>
        <p:nvSpPr>
          <p:cNvPr id="164" name="Google Shape;164;p31"/>
          <p:cNvSpPr txBox="1"/>
          <p:nvPr/>
        </p:nvSpPr>
        <p:spPr>
          <a:xfrm>
            <a:off x="475125" y="4562800"/>
            <a:ext cx="37947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chemeClr val="tx1">
                    <a:lumMod val="85000"/>
                    <a:lumOff val="15000"/>
                  </a:schemeClr>
                </a:solidFill>
              </a:rPr>
              <a:t>Image #2 - 5 seconds of air removed</a:t>
            </a:r>
            <a:endParaRPr sz="900" b="1" dirty="0">
              <a:solidFill>
                <a:schemeClr val="tx1">
                  <a:lumMod val="85000"/>
                  <a:lumOff val="15000"/>
                </a:schemeClr>
              </a:solidFill>
            </a:endParaRPr>
          </a:p>
        </p:txBody>
      </p:sp>
      <p:sp>
        <p:nvSpPr>
          <p:cNvPr id="165" name="Google Shape;165;p31"/>
          <p:cNvSpPr txBox="1"/>
          <p:nvPr/>
        </p:nvSpPr>
        <p:spPr>
          <a:xfrm>
            <a:off x="4890412" y="2495975"/>
            <a:ext cx="37635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chemeClr val="tx1">
                    <a:lumMod val="85000"/>
                    <a:lumOff val="15000"/>
                  </a:schemeClr>
                </a:solidFill>
              </a:rPr>
              <a:t>Image #3 - Additional 3 seconds of air removed</a:t>
            </a:r>
            <a:endParaRPr sz="900" b="1" dirty="0">
              <a:solidFill>
                <a:schemeClr val="tx1">
                  <a:lumMod val="85000"/>
                  <a:lumOff val="15000"/>
                </a:schemeClr>
              </a:solidFill>
            </a:endParaRPr>
          </a:p>
        </p:txBody>
      </p:sp>
      <p:sp>
        <p:nvSpPr>
          <p:cNvPr id="166" name="Google Shape;166;p31"/>
          <p:cNvSpPr txBox="1"/>
          <p:nvPr/>
        </p:nvSpPr>
        <p:spPr>
          <a:xfrm>
            <a:off x="4977300" y="4562800"/>
            <a:ext cx="3855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chemeClr val="tx1">
                    <a:lumMod val="85000"/>
                    <a:lumOff val="15000"/>
                  </a:schemeClr>
                </a:solidFill>
              </a:rPr>
              <a:t>Image #4 (final) - Cushion slightly reinflated  </a:t>
            </a:r>
            <a:endParaRPr sz="900" b="1" dirty="0">
              <a:solidFill>
                <a:schemeClr val="tx1">
                  <a:lumMod val="85000"/>
                  <a:lumOff val="1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Objectives</a:t>
            </a:r>
            <a:endParaRPr dirty="0"/>
          </a:p>
        </p:txBody>
      </p:sp>
      <p:sp>
        <p:nvSpPr>
          <p:cNvPr id="61" name="Google Shape;61;p14"/>
          <p:cNvSpPr txBox="1">
            <a:spLocks noGrp="1"/>
          </p:cNvSpPr>
          <p:nvPr>
            <p:ph type="body" idx="1"/>
          </p:nvPr>
        </p:nvSpPr>
        <p:spPr>
          <a:prstGeom prst="rect">
            <a:avLst/>
          </a:prstGeom>
        </p:spPr>
        <p:txBody>
          <a:bodyPr spcFirstLastPara="1" wrap="square" lIns="91425" tIns="91425" rIns="91425" bIns="91425" anchor="t" anchorCtr="0">
            <a:normAutofit/>
          </a:bodyPr>
          <a:lstStyle/>
          <a:p>
            <a:pPr fontAlgn="base">
              <a:buFont typeface="+mj-lt"/>
              <a:buAutoNum type="arabicPeriod"/>
            </a:pPr>
            <a:r>
              <a:rPr lang="en-US" dirty="0"/>
              <a:t>Identify the goals of pressure mapping</a:t>
            </a:r>
          </a:p>
          <a:p>
            <a:pPr fontAlgn="base">
              <a:buFont typeface="+mj-lt"/>
              <a:buAutoNum type="arabicPeriod"/>
            </a:pPr>
            <a:endParaRPr lang="en-US" dirty="0"/>
          </a:p>
          <a:p>
            <a:pPr fontAlgn="base">
              <a:buFont typeface="+mj-lt"/>
              <a:buAutoNum type="arabicPeriod"/>
            </a:pPr>
            <a:r>
              <a:rPr lang="en-US" dirty="0"/>
              <a:t>Know how to prepare for a pressure mapping session</a:t>
            </a:r>
          </a:p>
          <a:p>
            <a:pPr fontAlgn="base">
              <a:buFont typeface="+mj-lt"/>
              <a:buAutoNum type="arabicPeriod"/>
            </a:pPr>
            <a:endParaRPr lang="en-US" dirty="0"/>
          </a:p>
          <a:p>
            <a:pPr fontAlgn="base">
              <a:buFont typeface="+mj-lt"/>
              <a:buAutoNum type="arabicPeriod"/>
            </a:pPr>
            <a:r>
              <a:rPr lang="en-US" dirty="0"/>
              <a:t>Understand what to expect during a pressure mapping session</a:t>
            </a:r>
          </a:p>
          <a:p>
            <a:pPr fontAlgn="base">
              <a:buFont typeface="+mj-lt"/>
              <a:buAutoNum type="arabicPeriod"/>
            </a:pPr>
            <a:endParaRPr lang="en-US" dirty="0"/>
          </a:p>
          <a:p>
            <a:pPr fontAlgn="base">
              <a:buFont typeface="+mj-lt"/>
              <a:buAutoNum type="arabicPeriod"/>
            </a:pPr>
            <a:r>
              <a:rPr lang="en-US" dirty="0"/>
              <a:t>Interpret pressure mapping results and use them to aide in your clinical decision making</a:t>
            </a:r>
          </a:p>
          <a:p>
            <a:pPr fontAlgn="base">
              <a:buFont typeface="+mj-lt"/>
              <a:buAutoNum type="arabicPeriod"/>
            </a:pPr>
            <a:endParaRPr lang="en-US" dirty="0"/>
          </a:p>
          <a:p>
            <a:pPr fontAlgn="base">
              <a:buFont typeface="+mj-lt"/>
              <a:buAutoNum type="arabicPeriod"/>
            </a:pPr>
            <a:r>
              <a:rPr lang="en-US" dirty="0"/>
              <a:t>Inflate and adjust Roho seat cushion</a:t>
            </a:r>
          </a:p>
          <a:p>
            <a:pPr marL="114300" lvl="0" indent="0" algn="l" rtl="0">
              <a:spcBef>
                <a:spcPts val="0"/>
              </a:spcBef>
              <a:spcAft>
                <a:spcPts val="0"/>
              </a:spcAft>
              <a:buSzPts val="1800"/>
              <a:buNone/>
            </a:pPr>
            <a:endParaRPr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title"/>
          </p:nvPr>
        </p:nvSpPr>
        <p:spPr>
          <a:xfrm>
            <a:off x="311700" y="155575"/>
            <a:ext cx="8520600" cy="572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Patient B</a:t>
            </a:r>
            <a:endParaRPr dirty="0"/>
          </a:p>
        </p:txBody>
      </p:sp>
      <p:sp>
        <p:nvSpPr>
          <p:cNvPr id="174" name="Google Shape;174;p32"/>
          <p:cNvSpPr txBox="1">
            <a:spLocks noGrp="1"/>
          </p:cNvSpPr>
          <p:nvPr>
            <p:ph type="body" idx="1"/>
          </p:nvPr>
        </p:nvSpPr>
        <p:spPr>
          <a:xfrm>
            <a:off x="4832400" y="1185863"/>
            <a:ext cx="4163100" cy="3701662"/>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tx1">
                    <a:lumMod val="75000"/>
                    <a:lumOff val="25000"/>
                  </a:schemeClr>
                </a:solidFill>
              </a:rPr>
              <a:t>By removing air from the cushion:</a:t>
            </a:r>
          </a:p>
          <a:p>
            <a:pPr marL="0" lvl="0" indent="0" algn="l" rtl="0">
              <a:spcBef>
                <a:spcPts val="0"/>
              </a:spcBef>
              <a:spcAft>
                <a:spcPts val="0"/>
              </a:spcAft>
              <a:buNone/>
            </a:pPr>
            <a:endParaRPr dirty="0">
              <a:solidFill>
                <a:schemeClr val="tx1">
                  <a:lumMod val="75000"/>
                  <a:lumOff val="25000"/>
                </a:schemeClr>
              </a:solidFill>
            </a:endParaRPr>
          </a:p>
          <a:p>
            <a:pPr>
              <a:spcBef>
                <a:spcPts val="1200"/>
              </a:spcBef>
              <a:buFont typeface="Arial" panose="020B0604020202020204" pitchFamily="34" charset="0"/>
              <a:buChar char="•"/>
            </a:pPr>
            <a:r>
              <a:rPr lang="en-US" dirty="0">
                <a:solidFill>
                  <a:schemeClr val="tx1">
                    <a:lumMod val="75000"/>
                    <a:lumOff val="25000"/>
                  </a:schemeClr>
                </a:solidFill>
              </a:rPr>
              <a:t>Lowered the Coefficient of variation</a:t>
            </a:r>
          </a:p>
          <a:p>
            <a:pPr lvl="1">
              <a:spcBef>
                <a:spcPts val="1200"/>
              </a:spcBef>
              <a:buFont typeface="Courier New" panose="02070309020205020404" pitchFamily="49" charset="0"/>
              <a:buChar char="o"/>
            </a:pPr>
            <a:r>
              <a:rPr lang="en" dirty="0">
                <a:solidFill>
                  <a:schemeClr val="tx1">
                    <a:lumMod val="75000"/>
                    <a:lumOff val="25000"/>
                  </a:schemeClr>
                </a:solidFill>
              </a:rPr>
              <a:t>Increased immersion →  great contact area with the cushion →  increased pressure distribution</a:t>
            </a:r>
            <a:endParaRPr dirty="0">
              <a:solidFill>
                <a:schemeClr val="tx1">
                  <a:lumMod val="75000"/>
                  <a:lumOff val="25000"/>
                </a:schemeClr>
              </a:solidFill>
            </a:endParaRPr>
          </a:p>
          <a:p>
            <a:pPr marL="457200" lvl="0" indent="0" algn="l" rtl="0">
              <a:spcBef>
                <a:spcPts val="1200"/>
              </a:spcBef>
              <a:spcAft>
                <a:spcPts val="0"/>
              </a:spcAft>
              <a:buNone/>
            </a:pPr>
            <a:endParaRPr dirty="0">
              <a:solidFill>
                <a:schemeClr val="tx1">
                  <a:lumMod val="75000"/>
                  <a:lumOff val="25000"/>
                </a:schemeClr>
              </a:solidFill>
            </a:endParaRPr>
          </a:p>
          <a:p>
            <a:pPr lvl="0" algn="l" rtl="0">
              <a:spcBef>
                <a:spcPts val="1200"/>
              </a:spcBef>
              <a:spcAft>
                <a:spcPts val="0"/>
              </a:spcAft>
              <a:buSzPts val="1400"/>
              <a:buFont typeface="Arial" panose="020B0604020202020204" pitchFamily="34" charset="0"/>
              <a:buChar char="•"/>
            </a:pPr>
            <a:r>
              <a:rPr lang="en" dirty="0">
                <a:solidFill>
                  <a:schemeClr val="tx1">
                    <a:lumMod val="75000"/>
                    <a:lumOff val="25000"/>
                  </a:schemeClr>
                </a:solidFill>
              </a:rPr>
              <a:t>Improved thigh support decreases the amount of pressure going through the buttocks</a:t>
            </a:r>
          </a:p>
          <a:p>
            <a:pPr marL="139700" lvl="0" indent="0" algn="l" rtl="0">
              <a:spcBef>
                <a:spcPts val="1200"/>
              </a:spcBef>
              <a:spcAft>
                <a:spcPts val="0"/>
              </a:spcAft>
              <a:buSzPts val="1400"/>
              <a:buNone/>
            </a:pPr>
            <a:endParaRPr lang="en" dirty="0">
              <a:solidFill>
                <a:schemeClr val="tx1">
                  <a:lumMod val="75000"/>
                  <a:lumOff val="25000"/>
                </a:schemeClr>
              </a:solidFill>
            </a:endParaRPr>
          </a:p>
          <a:p>
            <a:pPr lvl="0" algn="l" rtl="0">
              <a:spcBef>
                <a:spcPts val="1200"/>
              </a:spcBef>
              <a:spcAft>
                <a:spcPts val="0"/>
              </a:spcAft>
              <a:buSzPts val="1400"/>
              <a:buFont typeface="Arial" panose="020B0604020202020204" pitchFamily="34" charset="0"/>
              <a:buChar char="•"/>
            </a:pPr>
            <a:r>
              <a:rPr lang="en" dirty="0">
                <a:solidFill>
                  <a:schemeClr val="tx1">
                    <a:lumMod val="75000"/>
                    <a:lumOff val="25000"/>
                  </a:schemeClr>
                </a:solidFill>
              </a:rPr>
              <a:t>Decreased the maximum pressure </a:t>
            </a:r>
            <a:r>
              <a:rPr lang="en-US" dirty="0">
                <a:solidFill>
                  <a:schemeClr val="tx1">
                    <a:lumMod val="75000"/>
                    <a:lumOff val="25000"/>
                  </a:schemeClr>
                </a:solidFill>
              </a:rPr>
              <a:t>points</a:t>
            </a:r>
            <a:endParaRPr lang="en" dirty="0">
              <a:solidFill>
                <a:schemeClr val="tx1">
                  <a:lumMod val="75000"/>
                  <a:lumOff val="25000"/>
                </a:schemeClr>
              </a:solidFill>
            </a:endParaRPr>
          </a:p>
          <a:p>
            <a:pPr marL="0" lvl="0" indent="0" algn="l" rtl="0">
              <a:spcBef>
                <a:spcPts val="1200"/>
              </a:spcBef>
              <a:spcAft>
                <a:spcPts val="1200"/>
              </a:spcAft>
              <a:buNone/>
            </a:pPr>
            <a:endParaRPr dirty="0"/>
          </a:p>
        </p:txBody>
      </p:sp>
      <p:pic>
        <p:nvPicPr>
          <p:cNvPr id="172" name="Google Shape;172;p32"/>
          <p:cNvPicPr preferRelativeResize="0"/>
          <p:nvPr/>
        </p:nvPicPr>
        <p:blipFill>
          <a:blip r:embed="rId3">
            <a:alphaModFix/>
          </a:blip>
          <a:stretch>
            <a:fillRect/>
          </a:stretch>
        </p:blipFill>
        <p:spPr>
          <a:xfrm>
            <a:off x="311700" y="879525"/>
            <a:ext cx="4005364" cy="1737150"/>
          </a:xfrm>
          <a:prstGeom prst="rect">
            <a:avLst/>
          </a:prstGeom>
          <a:noFill/>
          <a:ln>
            <a:noFill/>
          </a:ln>
        </p:spPr>
      </p:pic>
      <p:pic>
        <p:nvPicPr>
          <p:cNvPr id="173" name="Google Shape;173;p32"/>
          <p:cNvPicPr preferRelativeResize="0"/>
          <p:nvPr/>
        </p:nvPicPr>
        <p:blipFill>
          <a:blip r:embed="rId4">
            <a:alphaModFix/>
          </a:blip>
          <a:stretch>
            <a:fillRect/>
          </a:stretch>
        </p:blipFill>
        <p:spPr>
          <a:xfrm>
            <a:off x="311700" y="3078956"/>
            <a:ext cx="4053131" cy="180856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xfrm>
            <a:off x="311700" y="207025"/>
            <a:ext cx="8520600" cy="572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Patient C</a:t>
            </a:r>
            <a:endParaRPr dirty="0"/>
          </a:p>
        </p:txBody>
      </p:sp>
      <p:sp>
        <p:nvSpPr>
          <p:cNvPr id="180" name="Google Shape;180;p33"/>
          <p:cNvSpPr txBox="1">
            <a:spLocks noGrp="1"/>
          </p:cNvSpPr>
          <p:nvPr>
            <p:ph type="body" idx="1"/>
          </p:nvPr>
        </p:nvSpPr>
        <p:spPr>
          <a:xfrm>
            <a:off x="311700" y="1060025"/>
            <a:ext cx="3999900" cy="3789300"/>
          </a:xfrm>
          <a:prstGeom prst="rect">
            <a:avLst/>
          </a:prstGeom>
        </p:spPr>
        <p:txBody>
          <a:bodyPr spcFirstLastPara="1" wrap="square" lIns="91425" tIns="91425" rIns="91425" bIns="91425" anchor="t" anchorCtr="0">
            <a:normAutofit/>
          </a:bodyPr>
          <a:lstStyle/>
          <a:p>
            <a:pPr marL="285750" lvl="0" indent="-285750" algn="l" rtl="0">
              <a:lnSpc>
                <a:spcPct val="100000"/>
              </a:lnSpc>
              <a:spcBef>
                <a:spcPts val="0"/>
              </a:spcBef>
              <a:spcAft>
                <a:spcPts val="0"/>
              </a:spcAft>
              <a:buFont typeface="Arial" panose="020B0604020202020204" pitchFamily="34" charset="0"/>
              <a:buChar char="•"/>
            </a:pPr>
            <a:r>
              <a:rPr lang="en" sz="1700" dirty="0">
                <a:solidFill>
                  <a:schemeClr val="tx1">
                    <a:lumMod val="75000"/>
                    <a:lumOff val="25000"/>
                  </a:schemeClr>
                </a:solidFill>
                <a:ea typeface="Times New Roman"/>
                <a:cs typeface="Times New Roman"/>
                <a:sym typeface="Times New Roman"/>
              </a:rPr>
              <a:t>27 y/o male presenting to SCC with a T2-3 spinal cord infarct</a:t>
            </a:r>
            <a:endParaRPr sz="1700" dirty="0">
              <a:solidFill>
                <a:schemeClr val="tx1">
                  <a:lumMod val="75000"/>
                  <a:lumOff val="25000"/>
                </a:schemeClr>
              </a:solidFill>
              <a:ea typeface="Times New Roman"/>
              <a:cs typeface="Times New Roman"/>
              <a:sym typeface="Times New Roman"/>
            </a:endParaRPr>
          </a:p>
          <a:p>
            <a:pPr marL="0" lvl="0" indent="0" algn="l" rtl="0">
              <a:lnSpc>
                <a:spcPct val="100000"/>
              </a:lnSpc>
              <a:spcBef>
                <a:spcPts val="0"/>
              </a:spcBef>
              <a:spcAft>
                <a:spcPts val="0"/>
              </a:spcAft>
              <a:buNone/>
            </a:pPr>
            <a:endParaRPr sz="1700" dirty="0">
              <a:solidFill>
                <a:schemeClr val="tx1">
                  <a:lumMod val="75000"/>
                  <a:lumOff val="25000"/>
                </a:schemeClr>
              </a:solidFill>
              <a:ea typeface="Times New Roman"/>
              <a:cs typeface="Times New Roman"/>
              <a:sym typeface="Times New Roman"/>
            </a:endParaRPr>
          </a:p>
          <a:p>
            <a:pPr marL="285750" lvl="0" indent="-285750" algn="l" rtl="0">
              <a:lnSpc>
                <a:spcPct val="100000"/>
              </a:lnSpc>
              <a:spcBef>
                <a:spcPts val="0"/>
              </a:spcBef>
              <a:spcAft>
                <a:spcPts val="0"/>
              </a:spcAft>
              <a:buFont typeface="Arial" panose="020B0604020202020204" pitchFamily="34" charset="0"/>
              <a:buChar char="•"/>
            </a:pPr>
            <a:r>
              <a:rPr lang="en" sz="1700" dirty="0">
                <a:solidFill>
                  <a:schemeClr val="tx1">
                    <a:lumMod val="75000"/>
                    <a:lumOff val="25000"/>
                  </a:schemeClr>
                </a:solidFill>
                <a:ea typeface="Times New Roman"/>
                <a:cs typeface="Times New Roman"/>
                <a:sym typeface="Times New Roman"/>
              </a:rPr>
              <a:t>Stage IV sacral ulcer being treated with a wound VAC</a:t>
            </a:r>
            <a:endParaRPr sz="1700" dirty="0">
              <a:solidFill>
                <a:schemeClr val="tx1">
                  <a:lumMod val="75000"/>
                  <a:lumOff val="25000"/>
                </a:schemeClr>
              </a:solidFill>
              <a:ea typeface="Times New Roman"/>
              <a:cs typeface="Times New Roman"/>
              <a:sym typeface="Times New Roman"/>
            </a:endParaRPr>
          </a:p>
          <a:p>
            <a:pPr marL="0" lvl="0" indent="0" algn="l" rtl="0">
              <a:lnSpc>
                <a:spcPct val="100000"/>
              </a:lnSpc>
              <a:spcBef>
                <a:spcPts val="0"/>
              </a:spcBef>
              <a:spcAft>
                <a:spcPts val="0"/>
              </a:spcAft>
              <a:buNone/>
            </a:pPr>
            <a:endParaRPr sz="1700" dirty="0">
              <a:solidFill>
                <a:schemeClr val="tx1">
                  <a:lumMod val="75000"/>
                  <a:lumOff val="25000"/>
                </a:schemeClr>
              </a:solidFill>
              <a:ea typeface="Times New Roman"/>
              <a:cs typeface="Times New Roman"/>
              <a:sym typeface="Times New Roman"/>
            </a:endParaRPr>
          </a:p>
          <a:p>
            <a:pPr marL="285750" indent="-285750">
              <a:buFont typeface="Arial" panose="020B0604020202020204" pitchFamily="34" charset="0"/>
              <a:buChar char="•"/>
            </a:pPr>
            <a:r>
              <a:rPr lang="en" sz="1700" dirty="0">
                <a:solidFill>
                  <a:schemeClr val="tx1">
                    <a:lumMod val="75000"/>
                    <a:lumOff val="25000"/>
                  </a:schemeClr>
                </a:solidFill>
                <a:ea typeface="Times New Roman"/>
                <a:cs typeface="Times New Roman"/>
                <a:sym typeface="Times New Roman"/>
              </a:rPr>
              <a:t>Patient was fitted for a custom WC at a prior facility and provided a loaner WC until custom chair was ready</a:t>
            </a:r>
            <a:endParaRPr sz="1700" dirty="0">
              <a:solidFill>
                <a:schemeClr val="tx1">
                  <a:lumMod val="75000"/>
                  <a:lumOff val="25000"/>
                </a:schemeClr>
              </a:solidFill>
              <a:ea typeface="Times New Roman"/>
              <a:cs typeface="Times New Roman"/>
              <a:sym typeface="Times New Roman"/>
            </a:endParaRPr>
          </a:p>
          <a:p>
            <a:pPr marL="0" lvl="0" indent="0" algn="l" rtl="0">
              <a:lnSpc>
                <a:spcPct val="100000"/>
              </a:lnSpc>
              <a:spcBef>
                <a:spcPts val="0"/>
              </a:spcBef>
              <a:spcAft>
                <a:spcPts val="0"/>
              </a:spcAft>
              <a:buNone/>
            </a:pPr>
            <a:endParaRPr sz="1700" dirty="0">
              <a:solidFill>
                <a:schemeClr val="tx1">
                  <a:lumMod val="75000"/>
                  <a:lumOff val="25000"/>
                </a:schemeClr>
              </a:solidFill>
              <a:ea typeface="Times New Roman"/>
              <a:cs typeface="Times New Roman"/>
              <a:sym typeface="Times New Roman"/>
            </a:endParaRPr>
          </a:p>
          <a:p>
            <a:pPr marL="285750" lvl="0" indent="-285750" algn="l" rtl="0">
              <a:lnSpc>
                <a:spcPct val="100000"/>
              </a:lnSpc>
              <a:spcBef>
                <a:spcPts val="0"/>
              </a:spcBef>
              <a:spcAft>
                <a:spcPts val="0"/>
              </a:spcAft>
              <a:buSzPts val="1100"/>
              <a:buFont typeface="Arial" panose="020B0604020202020204" pitchFamily="34" charset="0"/>
              <a:buChar char="•"/>
            </a:pPr>
            <a:r>
              <a:rPr lang="en" sz="1700" dirty="0">
                <a:solidFill>
                  <a:schemeClr val="tx1">
                    <a:lumMod val="75000"/>
                    <a:lumOff val="25000"/>
                  </a:schemeClr>
                </a:solidFill>
                <a:ea typeface="Times New Roman"/>
                <a:cs typeface="Times New Roman"/>
                <a:sym typeface="Times New Roman"/>
              </a:rPr>
              <a:t>Pressure mapping was completed on both SCC provided WC and his own loaner WC</a:t>
            </a:r>
            <a:endParaRPr sz="1500" dirty="0">
              <a:solidFill>
                <a:schemeClr val="tx1">
                  <a:lumMod val="75000"/>
                  <a:lumOff val="25000"/>
                </a:schemeClr>
              </a:solidFill>
            </a:endParaRPr>
          </a:p>
          <a:p>
            <a:pPr marL="0" lvl="0" indent="0" algn="l" rtl="0">
              <a:lnSpc>
                <a:spcPct val="100000"/>
              </a:lnSpc>
              <a:spcBef>
                <a:spcPts val="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1200"/>
              </a:spcAft>
              <a:buNone/>
            </a:pPr>
            <a:endParaRPr dirty="0"/>
          </a:p>
        </p:txBody>
      </p:sp>
      <p:sp>
        <p:nvSpPr>
          <p:cNvPr id="181" name="Google Shape;181;p33"/>
          <p:cNvSpPr txBox="1">
            <a:spLocks noGrp="1"/>
          </p:cNvSpPr>
          <p:nvPr>
            <p:ph type="body" idx="2"/>
          </p:nvPr>
        </p:nvSpPr>
        <p:spPr>
          <a:xfrm>
            <a:off x="4832400" y="779575"/>
            <a:ext cx="3999900" cy="406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900" dirty="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sz="1100" dirty="0">
              <a:solidFill>
                <a:schemeClr val="dk1"/>
              </a:solidFill>
              <a:latin typeface="Calibri"/>
              <a:ea typeface="Calibri"/>
              <a:cs typeface="Calibri"/>
              <a:sym typeface="Calibri"/>
            </a:endParaRPr>
          </a:p>
          <a:p>
            <a:pPr marL="0" lvl="0" indent="0" algn="l" rtl="0">
              <a:spcBef>
                <a:spcPts val="1200"/>
              </a:spcBef>
              <a:spcAft>
                <a:spcPts val="0"/>
              </a:spcAft>
              <a:buNone/>
            </a:pPr>
            <a:endParaRPr sz="1100" dirty="0">
              <a:solidFill>
                <a:schemeClr val="dk1"/>
              </a:solidFill>
              <a:latin typeface="Calibri"/>
              <a:ea typeface="Calibri"/>
              <a:cs typeface="Calibri"/>
              <a:sym typeface="Calibri"/>
            </a:endParaRPr>
          </a:p>
          <a:p>
            <a:pPr marL="0" lvl="0" indent="0" algn="l" rtl="0">
              <a:spcBef>
                <a:spcPts val="1200"/>
              </a:spcBef>
              <a:spcAft>
                <a:spcPts val="0"/>
              </a:spcAft>
              <a:buNone/>
            </a:pPr>
            <a:endParaRPr sz="1100" dirty="0">
              <a:solidFill>
                <a:schemeClr val="dk1"/>
              </a:solidFill>
              <a:latin typeface="Calibri"/>
              <a:ea typeface="Calibri"/>
              <a:cs typeface="Calibri"/>
              <a:sym typeface="Calibri"/>
            </a:endParaRPr>
          </a:p>
          <a:p>
            <a:pPr marL="0" lvl="0" indent="0" algn="l" rtl="0">
              <a:spcBef>
                <a:spcPts val="1200"/>
              </a:spcBef>
              <a:spcAft>
                <a:spcPts val="0"/>
              </a:spcAft>
              <a:buClr>
                <a:schemeClr val="dk1"/>
              </a:buClr>
              <a:buSzPts val="1100"/>
              <a:buFont typeface="Arial"/>
              <a:buNone/>
            </a:pPr>
            <a:endParaRPr sz="1100" dirty="0">
              <a:solidFill>
                <a:schemeClr val="dk1"/>
              </a:solidFill>
            </a:endParaRPr>
          </a:p>
          <a:p>
            <a:pPr marL="0" lvl="0" indent="0" algn="l" rtl="0">
              <a:spcBef>
                <a:spcPts val="800"/>
              </a:spcBef>
              <a:spcAft>
                <a:spcPts val="0"/>
              </a:spcAft>
              <a:buClr>
                <a:schemeClr val="dk1"/>
              </a:buClr>
              <a:buSzPts val="1100"/>
              <a:buFont typeface="Arial"/>
              <a:buNone/>
            </a:pPr>
            <a:endParaRPr sz="1100" dirty="0">
              <a:solidFill>
                <a:schemeClr val="dk1"/>
              </a:solidFill>
            </a:endParaRPr>
          </a:p>
          <a:p>
            <a:pPr marL="0" lvl="0" indent="0" algn="l" rtl="0">
              <a:spcBef>
                <a:spcPts val="800"/>
              </a:spcBef>
              <a:spcAft>
                <a:spcPts val="0"/>
              </a:spcAft>
              <a:buClr>
                <a:schemeClr val="dk1"/>
              </a:buClr>
              <a:buSzPts val="1100"/>
              <a:buFont typeface="Arial"/>
              <a:buNone/>
            </a:pPr>
            <a:endParaRPr sz="900" dirty="0">
              <a:solidFill>
                <a:schemeClr val="dk1"/>
              </a:solidFill>
              <a:latin typeface="Times New Roman"/>
              <a:ea typeface="Times New Roman"/>
              <a:cs typeface="Times New Roman"/>
              <a:sym typeface="Times New Roman"/>
            </a:endParaRPr>
          </a:p>
          <a:p>
            <a:pPr marL="0" lvl="0" indent="0" algn="l" rtl="0">
              <a:spcBef>
                <a:spcPts val="800"/>
              </a:spcBef>
              <a:spcAft>
                <a:spcPts val="1200"/>
              </a:spcAft>
              <a:buNone/>
            </a:pPr>
            <a:endParaRPr sz="1100" dirty="0">
              <a:solidFill>
                <a:schemeClr val="dk1"/>
              </a:solidFill>
              <a:latin typeface="Calibri"/>
              <a:ea typeface="Calibri"/>
              <a:cs typeface="Calibri"/>
              <a:sym typeface="Calibri"/>
            </a:endParaRPr>
          </a:p>
        </p:txBody>
      </p:sp>
      <p:pic>
        <p:nvPicPr>
          <p:cNvPr id="182" name="Google Shape;182;p33"/>
          <p:cNvPicPr preferRelativeResize="0"/>
          <p:nvPr/>
        </p:nvPicPr>
        <p:blipFill>
          <a:blip r:embed="rId3">
            <a:alphaModFix/>
          </a:blip>
          <a:stretch>
            <a:fillRect/>
          </a:stretch>
        </p:blipFill>
        <p:spPr>
          <a:xfrm>
            <a:off x="5242787" y="888350"/>
            <a:ext cx="3202888" cy="1443775"/>
          </a:xfrm>
          <a:prstGeom prst="rect">
            <a:avLst/>
          </a:prstGeom>
          <a:noFill/>
          <a:ln>
            <a:noFill/>
          </a:ln>
        </p:spPr>
      </p:pic>
      <p:pic>
        <p:nvPicPr>
          <p:cNvPr id="183" name="Google Shape;183;p33"/>
          <p:cNvPicPr preferRelativeResize="0"/>
          <p:nvPr/>
        </p:nvPicPr>
        <p:blipFill>
          <a:blip r:embed="rId4">
            <a:alphaModFix/>
          </a:blip>
          <a:stretch>
            <a:fillRect/>
          </a:stretch>
        </p:blipFill>
        <p:spPr>
          <a:xfrm>
            <a:off x="5172785" y="2923150"/>
            <a:ext cx="3342878" cy="1443775"/>
          </a:xfrm>
          <a:prstGeom prst="rect">
            <a:avLst/>
          </a:prstGeom>
          <a:noFill/>
          <a:ln>
            <a:noFill/>
          </a:ln>
        </p:spPr>
      </p:pic>
      <p:sp>
        <p:nvSpPr>
          <p:cNvPr id="184" name="Google Shape;184;p33"/>
          <p:cNvSpPr txBox="1"/>
          <p:nvPr/>
        </p:nvSpPr>
        <p:spPr>
          <a:xfrm>
            <a:off x="4876075" y="2307363"/>
            <a:ext cx="3936300" cy="65707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en" sz="900" b="1" dirty="0">
                <a:solidFill>
                  <a:schemeClr val="tx1">
                    <a:lumMod val="85000"/>
                    <a:lumOff val="15000"/>
                  </a:schemeClr>
                </a:solidFill>
                <a:ea typeface="Times New Roman"/>
                <a:cs typeface="Times New Roman"/>
                <a:sym typeface="Times New Roman"/>
              </a:rPr>
              <a:t>Spaulding 18” standard sling back manual WC, with 18” Roho seat cushion and solid seat insert, B elevating leg rest, grip socks donned</a:t>
            </a:r>
            <a:endParaRPr b="1" dirty="0">
              <a:solidFill>
                <a:schemeClr val="tx1">
                  <a:lumMod val="85000"/>
                  <a:lumOff val="15000"/>
                </a:schemeClr>
              </a:solidFill>
            </a:endParaRPr>
          </a:p>
        </p:txBody>
      </p:sp>
      <p:sp>
        <p:nvSpPr>
          <p:cNvPr id="185" name="Google Shape;185;p33"/>
          <p:cNvSpPr txBox="1"/>
          <p:nvPr/>
        </p:nvSpPr>
        <p:spPr>
          <a:xfrm>
            <a:off x="4950363" y="4317400"/>
            <a:ext cx="3636600" cy="60577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Clr>
                <a:schemeClr val="dk1"/>
              </a:buClr>
              <a:buSzPts val="1100"/>
              <a:buFont typeface="Arial"/>
              <a:buNone/>
            </a:pPr>
            <a:r>
              <a:rPr lang="en" sz="900" b="1" dirty="0">
                <a:solidFill>
                  <a:schemeClr val="tx1">
                    <a:lumMod val="85000"/>
                    <a:lumOff val="15000"/>
                  </a:schemeClr>
                </a:solidFill>
                <a:ea typeface="Times New Roman"/>
                <a:cs typeface="Times New Roman"/>
                <a:sym typeface="Times New Roman"/>
              </a:rPr>
              <a:t>Quickie rigid frame WC, 4” high profile Roho cushion, Roho Agility solid back, grip socks donned</a:t>
            </a:r>
            <a:endParaRPr b="1" dirty="0">
              <a:solidFill>
                <a:schemeClr val="tx1">
                  <a:lumMod val="85000"/>
                  <a:lumOff val="1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311700" y="164725"/>
            <a:ext cx="8520600" cy="572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Patient C - Wheelchair comparison</a:t>
            </a:r>
            <a:endParaRPr dirty="0"/>
          </a:p>
        </p:txBody>
      </p:sp>
      <p:sp>
        <p:nvSpPr>
          <p:cNvPr id="191" name="Google Shape;191;p34"/>
          <p:cNvSpPr txBox="1">
            <a:spLocks noGrp="1"/>
          </p:cNvSpPr>
          <p:nvPr>
            <p:ph type="body" idx="1"/>
          </p:nvPr>
        </p:nvSpPr>
        <p:spPr>
          <a:xfrm>
            <a:off x="311700" y="854925"/>
            <a:ext cx="8520600" cy="4001400"/>
          </a:xfrm>
          <a:prstGeom prst="rect">
            <a:avLst/>
          </a:prstGeom>
        </p:spPr>
        <p:txBody>
          <a:bodyPr spcFirstLastPara="1" wrap="square" lIns="91425" tIns="91425" rIns="91425" bIns="91425" anchor="t" anchorCtr="0">
            <a:normAutofit/>
          </a:bodyPr>
          <a:lstStyle/>
          <a:p>
            <a:pPr lvl="0" algn="l" rtl="0">
              <a:spcBef>
                <a:spcPts val="0"/>
              </a:spcBef>
              <a:spcAft>
                <a:spcPts val="0"/>
              </a:spcAft>
              <a:buSzPts val="1800"/>
              <a:buFont typeface="Arial" panose="020B0604020202020204" pitchFamily="34" charset="0"/>
              <a:buChar char="•"/>
            </a:pPr>
            <a:r>
              <a:rPr lang="en" sz="1800" dirty="0">
                <a:solidFill>
                  <a:schemeClr val="tx1">
                    <a:lumMod val="75000"/>
                    <a:lumOff val="25000"/>
                  </a:schemeClr>
                </a:solidFill>
              </a:rPr>
              <a:t>Lower coefficient of variation* in patient’s loaner WC (62.71%) compared to SCC provided WC (91.47%)</a:t>
            </a:r>
            <a:endParaRPr sz="1800" dirty="0">
              <a:solidFill>
                <a:schemeClr val="tx1">
                  <a:lumMod val="75000"/>
                  <a:lumOff val="25000"/>
                </a:schemeClr>
              </a:solidFill>
            </a:endParaRPr>
          </a:p>
          <a:p>
            <a:pPr lvl="0" algn="l" rtl="0">
              <a:spcBef>
                <a:spcPts val="0"/>
              </a:spcBef>
              <a:spcAft>
                <a:spcPts val="0"/>
              </a:spcAft>
              <a:buSzPts val="1800"/>
              <a:buFont typeface="Arial" panose="020B0604020202020204" pitchFamily="34" charset="0"/>
              <a:buChar char="•"/>
            </a:pPr>
            <a:r>
              <a:rPr lang="en" sz="1800" dirty="0">
                <a:solidFill>
                  <a:schemeClr val="tx1">
                    <a:lumMod val="75000"/>
                    <a:lumOff val="25000"/>
                  </a:schemeClr>
                </a:solidFill>
              </a:rPr>
              <a:t>Similar maximum pressure in the patient’s loaner WC (85.57mmHg) and the SCC provided WC (87.40 mmHg)</a:t>
            </a:r>
            <a:endParaRPr sz="1800" dirty="0">
              <a:solidFill>
                <a:schemeClr val="tx1">
                  <a:lumMod val="75000"/>
                  <a:lumOff val="25000"/>
                </a:schemeClr>
              </a:solidFill>
            </a:endParaRPr>
          </a:p>
          <a:p>
            <a:pPr lvl="0" algn="l" rtl="0">
              <a:spcBef>
                <a:spcPts val="0"/>
              </a:spcBef>
              <a:spcAft>
                <a:spcPts val="0"/>
              </a:spcAft>
              <a:buSzPts val="1800"/>
              <a:buFont typeface="Arial" panose="020B0604020202020204" pitchFamily="34" charset="0"/>
              <a:buChar char="•"/>
            </a:pPr>
            <a:r>
              <a:rPr lang="en" sz="1800" dirty="0">
                <a:solidFill>
                  <a:schemeClr val="tx1">
                    <a:lumMod val="75000"/>
                    <a:lumOff val="25000"/>
                  </a:schemeClr>
                </a:solidFill>
              </a:rPr>
              <a:t>Conclusion:</a:t>
            </a:r>
            <a:endParaRPr sz="1800" dirty="0">
              <a:solidFill>
                <a:schemeClr val="tx1">
                  <a:lumMod val="75000"/>
                  <a:lumOff val="25000"/>
                </a:schemeClr>
              </a:solidFill>
            </a:endParaRPr>
          </a:p>
          <a:p>
            <a:pPr lvl="1" algn="l" rtl="0">
              <a:spcBef>
                <a:spcPts val="0"/>
              </a:spcBef>
              <a:spcAft>
                <a:spcPts val="0"/>
              </a:spcAft>
              <a:buSzPts val="1400"/>
              <a:buFont typeface="Courier New" panose="02070309020205020404" pitchFamily="49" charset="0"/>
              <a:buChar char="o"/>
            </a:pPr>
            <a:r>
              <a:rPr lang="en" sz="1800" dirty="0">
                <a:solidFill>
                  <a:schemeClr val="tx1">
                    <a:lumMod val="75000"/>
                    <a:lumOff val="25000"/>
                  </a:schemeClr>
                </a:solidFill>
              </a:rPr>
              <a:t>Both WC systems would be appropriate for the patient with pressure reliefs completed every 15 minutes**</a:t>
            </a:r>
            <a:endParaRPr sz="1800" dirty="0">
              <a:solidFill>
                <a:schemeClr val="tx1">
                  <a:lumMod val="75000"/>
                  <a:lumOff val="25000"/>
                </a:schemeClr>
              </a:solidFill>
            </a:endParaRPr>
          </a:p>
          <a:p>
            <a:pPr lvl="1" algn="l" rtl="0">
              <a:spcBef>
                <a:spcPts val="0"/>
              </a:spcBef>
              <a:spcAft>
                <a:spcPts val="0"/>
              </a:spcAft>
              <a:buSzPts val="1400"/>
              <a:buFont typeface="Courier New" panose="02070309020205020404" pitchFamily="49" charset="0"/>
              <a:buChar char="o"/>
            </a:pPr>
            <a:r>
              <a:rPr lang="en" sz="1800" dirty="0">
                <a:solidFill>
                  <a:schemeClr val="tx1">
                    <a:lumMod val="75000"/>
                    <a:lumOff val="25000"/>
                  </a:schemeClr>
                </a:solidFill>
              </a:rPr>
              <a:t>To improve pressure redistribution and lower the coefficient of variation in the SCC provided WC, Patient C would benefit from:</a:t>
            </a:r>
            <a:endParaRPr sz="1800" dirty="0">
              <a:solidFill>
                <a:schemeClr val="tx1">
                  <a:lumMod val="75000"/>
                  <a:lumOff val="25000"/>
                </a:schemeClr>
              </a:solidFill>
            </a:endParaRPr>
          </a:p>
          <a:p>
            <a:pPr lvl="2" algn="l" rtl="0">
              <a:spcBef>
                <a:spcPts val="0"/>
              </a:spcBef>
              <a:spcAft>
                <a:spcPts val="0"/>
              </a:spcAft>
              <a:buSzPts val="1400"/>
              <a:buFont typeface="Wingdings" panose="05000000000000000000" pitchFamily="2" charset="2"/>
              <a:buChar char="§"/>
            </a:pPr>
            <a:r>
              <a:rPr lang="en" sz="1800" dirty="0">
                <a:solidFill>
                  <a:schemeClr val="tx1">
                    <a:lumMod val="75000"/>
                    <a:lumOff val="25000"/>
                  </a:schemeClr>
                </a:solidFill>
              </a:rPr>
              <a:t>Hanging swing away leg rests as opposed to the elevating leg rest in order to increase thigh support </a:t>
            </a:r>
            <a:endParaRPr sz="1800" dirty="0">
              <a:solidFill>
                <a:schemeClr val="tx1">
                  <a:lumMod val="75000"/>
                  <a:lumOff val="25000"/>
                </a:schemeClr>
              </a:solidFill>
            </a:endParaRPr>
          </a:p>
          <a:p>
            <a:pPr lvl="2" algn="l" rtl="0">
              <a:spcBef>
                <a:spcPts val="0"/>
              </a:spcBef>
              <a:spcAft>
                <a:spcPts val="0"/>
              </a:spcAft>
              <a:buSzPts val="1400"/>
              <a:buFont typeface="Wingdings" panose="05000000000000000000" pitchFamily="2" charset="2"/>
              <a:buChar char="§"/>
            </a:pPr>
            <a:r>
              <a:rPr lang="en" sz="1800" dirty="0">
                <a:solidFill>
                  <a:schemeClr val="tx1">
                    <a:lumMod val="75000"/>
                    <a:lumOff val="25000"/>
                  </a:schemeClr>
                </a:solidFill>
              </a:rPr>
              <a:t>Additional back /lumbar support to minimize posterior pelvic tilt resulting in decrease pressure through buttocks</a:t>
            </a:r>
            <a:endParaRPr sz="1800" dirty="0">
              <a:solidFill>
                <a:schemeClr val="tx1">
                  <a:lumMod val="75000"/>
                  <a:lumOff val="2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311700" y="162025"/>
            <a:ext cx="8520600" cy="572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Patient C - Pressure reliefs</a:t>
            </a:r>
            <a:endParaRPr dirty="0"/>
          </a:p>
        </p:txBody>
      </p:sp>
      <p:pic>
        <p:nvPicPr>
          <p:cNvPr id="197" name="Google Shape;197;p35"/>
          <p:cNvPicPr preferRelativeResize="0"/>
          <p:nvPr/>
        </p:nvPicPr>
        <p:blipFill>
          <a:blip r:embed="rId3">
            <a:alphaModFix/>
          </a:blip>
          <a:stretch>
            <a:fillRect/>
          </a:stretch>
        </p:blipFill>
        <p:spPr>
          <a:xfrm>
            <a:off x="2790257" y="3120195"/>
            <a:ext cx="3563476" cy="1547225"/>
          </a:xfrm>
          <a:prstGeom prst="rect">
            <a:avLst/>
          </a:prstGeom>
          <a:noFill/>
          <a:ln>
            <a:noFill/>
          </a:ln>
        </p:spPr>
      </p:pic>
      <p:pic>
        <p:nvPicPr>
          <p:cNvPr id="198" name="Google Shape;198;p35"/>
          <p:cNvPicPr preferRelativeResize="0"/>
          <p:nvPr/>
        </p:nvPicPr>
        <p:blipFill rotWithShape="1">
          <a:blip r:embed="rId4">
            <a:alphaModFix/>
          </a:blip>
          <a:srcRect t="-16468" r="-15982"/>
          <a:stretch/>
        </p:blipFill>
        <p:spPr>
          <a:xfrm>
            <a:off x="4751070" y="654150"/>
            <a:ext cx="4247155" cy="1837025"/>
          </a:xfrm>
          <a:prstGeom prst="rect">
            <a:avLst/>
          </a:prstGeom>
          <a:noFill/>
          <a:ln>
            <a:noFill/>
          </a:ln>
        </p:spPr>
      </p:pic>
      <p:pic>
        <p:nvPicPr>
          <p:cNvPr id="199" name="Google Shape;199;p35"/>
          <p:cNvPicPr preferRelativeResize="0"/>
          <p:nvPr/>
        </p:nvPicPr>
        <p:blipFill>
          <a:blip r:embed="rId5">
            <a:alphaModFix/>
          </a:blip>
          <a:stretch>
            <a:fillRect/>
          </a:stretch>
        </p:blipFill>
        <p:spPr>
          <a:xfrm>
            <a:off x="325988" y="923987"/>
            <a:ext cx="3767381" cy="1587188"/>
          </a:xfrm>
          <a:prstGeom prst="rect">
            <a:avLst/>
          </a:prstGeom>
          <a:noFill/>
          <a:ln>
            <a:noFill/>
          </a:ln>
        </p:spPr>
      </p:pic>
      <p:sp>
        <p:nvSpPr>
          <p:cNvPr id="200" name="Google Shape;200;p35"/>
          <p:cNvSpPr txBox="1"/>
          <p:nvPr/>
        </p:nvSpPr>
        <p:spPr>
          <a:xfrm>
            <a:off x="334356" y="2405763"/>
            <a:ext cx="391020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chemeClr val="tx1">
                    <a:lumMod val="75000"/>
                    <a:lumOff val="25000"/>
                  </a:schemeClr>
                </a:solidFill>
              </a:rPr>
              <a:t>R lateral weight shift</a:t>
            </a:r>
            <a:endParaRPr sz="1000" b="1" dirty="0">
              <a:solidFill>
                <a:schemeClr val="tx1">
                  <a:lumMod val="75000"/>
                  <a:lumOff val="25000"/>
                </a:schemeClr>
              </a:solidFill>
            </a:endParaRPr>
          </a:p>
        </p:txBody>
      </p:sp>
      <p:sp>
        <p:nvSpPr>
          <p:cNvPr id="201" name="Google Shape;201;p35"/>
          <p:cNvSpPr txBox="1"/>
          <p:nvPr/>
        </p:nvSpPr>
        <p:spPr>
          <a:xfrm>
            <a:off x="4779751" y="2425446"/>
            <a:ext cx="386820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chemeClr val="tx1">
                    <a:lumMod val="75000"/>
                    <a:lumOff val="25000"/>
                  </a:schemeClr>
                </a:solidFill>
              </a:rPr>
              <a:t>L lateral weight shift</a:t>
            </a:r>
            <a:endParaRPr sz="1000" b="1" dirty="0">
              <a:solidFill>
                <a:schemeClr val="tx1">
                  <a:lumMod val="75000"/>
                  <a:lumOff val="25000"/>
                </a:schemeClr>
              </a:solidFill>
            </a:endParaRPr>
          </a:p>
        </p:txBody>
      </p:sp>
      <p:sp>
        <p:nvSpPr>
          <p:cNvPr id="202" name="Google Shape;202;p35"/>
          <p:cNvSpPr txBox="1"/>
          <p:nvPr/>
        </p:nvSpPr>
        <p:spPr>
          <a:xfrm>
            <a:off x="2790257" y="4595980"/>
            <a:ext cx="220050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chemeClr val="tx1">
                    <a:lumMod val="75000"/>
                    <a:lumOff val="25000"/>
                  </a:schemeClr>
                </a:solidFill>
              </a:rPr>
              <a:t>Anterior weight shift</a:t>
            </a:r>
            <a:endParaRPr sz="1000" b="1" dirty="0">
              <a:solidFill>
                <a:schemeClr val="tx1">
                  <a:lumMod val="75000"/>
                  <a:lumOff val="2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body" idx="1"/>
          </p:nvPr>
        </p:nvSpPr>
        <p:spPr>
          <a:xfrm>
            <a:off x="311700" y="348900"/>
            <a:ext cx="8520600" cy="457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800" dirty="0">
                <a:solidFill>
                  <a:srgbClr val="434343"/>
                </a:solidFill>
              </a:rPr>
              <a:t>Common barriers to patient completing pressure reliefs:</a:t>
            </a:r>
          </a:p>
          <a:p>
            <a:pPr lvl="0" algn="l" rtl="0">
              <a:spcBef>
                <a:spcPts val="1200"/>
              </a:spcBef>
              <a:spcAft>
                <a:spcPts val="0"/>
              </a:spcAft>
              <a:buSzPts val="1800"/>
              <a:buFont typeface="Arial" panose="020B0604020202020204" pitchFamily="34" charset="0"/>
              <a:buChar char="•"/>
            </a:pPr>
            <a:r>
              <a:rPr lang="en-US" sz="1800" dirty="0">
                <a:solidFill>
                  <a:srgbClr val="434343"/>
                </a:solidFill>
              </a:rPr>
              <a:t>Patient does not have the strength/endurance to complete sufficient pressure relief</a:t>
            </a:r>
          </a:p>
          <a:p>
            <a:pPr lvl="0" algn="l" rtl="0">
              <a:spcBef>
                <a:spcPts val="0"/>
              </a:spcBef>
              <a:spcAft>
                <a:spcPts val="0"/>
              </a:spcAft>
              <a:buSzPts val="1800"/>
              <a:buFont typeface="Arial" panose="020B0604020202020204" pitchFamily="34" charset="0"/>
              <a:buChar char="•"/>
            </a:pPr>
            <a:r>
              <a:rPr lang="en-US" sz="1800" dirty="0">
                <a:solidFill>
                  <a:srgbClr val="434343"/>
                </a:solidFill>
              </a:rPr>
              <a:t>Cognitive deficits limiting carryover</a:t>
            </a:r>
          </a:p>
          <a:p>
            <a:pPr lvl="0" algn="l" rtl="0">
              <a:spcBef>
                <a:spcPts val="0"/>
              </a:spcBef>
              <a:spcAft>
                <a:spcPts val="0"/>
              </a:spcAft>
              <a:buSzPts val="1800"/>
              <a:buFont typeface="Arial" panose="020B0604020202020204" pitchFamily="34" charset="0"/>
              <a:buChar char="•"/>
            </a:pPr>
            <a:r>
              <a:rPr lang="en-US" sz="1800" dirty="0">
                <a:solidFill>
                  <a:srgbClr val="434343"/>
                </a:solidFill>
              </a:rPr>
              <a:t>Limited “buy in” regarding the importance of completing pressure reliefs</a:t>
            </a:r>
          </a:p>
          <a:p>
            <a:pPr marL="0" lvl="0" indent="0" algn="l" rtl="0">
              <a:spcBef>
                <a:spcPts val="1200"/>
              </a:spcBef>
              <a:spcAft>
                <a:spcPts val="0"/>
              </a:spcAft>
              <a:buNone/>
            </a:pPr>
            <a:endParaRPr lang="en-US" sz="1800" dirty="0">
              <a:solidFill>
                <a:srgbClr val="434343"/>
              </a:solidFill>
            </a:endParaRPr>
          </a:p>
          <a:p>
            <a:pPr marL="0" lvl="0" indent="0" algn="l" rtl="0">
              <a:spcBef>
                <a:spcPts val="1200"/>
              </a:spcBef>
              <a:spcAft>
                <a:spcPts val="0"/>
              </a:spcAft>
              <a:buNone/>
            </a:pPr>
            <a:r>
              <a:rPr lang="en-US" sz="1800" dirty="0">
                <a:solidFill>
                  <a:srgbClr val="434343"/>
                </a:solidFill>
              </a:rPr>
              <a:t>Ways we can help:</a:t>
            </a:r>
          </a:p>
          <a:p>
            <a:pPr lvl="0" algn="l" rtl="0">
              <a:spcBef>
                <a:spcPts val="1200"/>
              </a:spcBef>
              <a:spcAft>
                <a:spcPts val="0"/>
              </a:spcAft>
              <a:buSzPts val="1800"/>
              <a:buFont typeface="Arial" panose="020B0604020202020204" pitchFamily="34" charset="0"/>
              <a:buChar char="•"/>
            </a:pPr>
            <a:r>
              <a:rPr lang="en-US" sz="1800" dirty="0">
                <a:solidFill>
                  <a:srgbClr val="434343"/>
                </a:solidFill>
              </a:rPr>
              <a:t>Timers set to every 15 minutes/ reminders set on smart devices</a:t>
            </a:r>
          </a:p>
          <a:p>
            <a:pPr lvl="0" algn="l" rtl="0">
              <a:spcBef>
                <a:spcPts val="0"/>
              </a:spcBef>
              <a:spcAft>
                <a:spcPts val="0"/>
              </a:spcAft>
              <a:buSzPts val="1800"/>
              <a:buFont typeface="Arial" panose="020B0604020202020204" pitchFamily="34" charset="0"/>
              <a:buChar char="•"/>
            </a:pPr>
            <a:r>
              <a:rPr lang="en-US" sz="1800" dirty="0">
                <a:solidFill>
                  <a:srgbClr val="434343"/>
                </a:solidFill>
              </a:rPr>
              <a:t>Provide visual feedback/education for reinforcement</a:t>
            </a:r>
          </a:p>
          <a:p>
            <a:pPr lvl="0" algn="l" rtl="0">
              <a:spcBef>
                <a:spcPts val="0"/>
              </a:spcBef>
              <a:spcAft>
                <a:spcPts val="0"/>
              </a:spcAft>
              <a:buSzPts val="1800"/>
              <a:buFont typeface="Arial" panose="020B0604020202020204" pitchFamily="34" charset="0"/>
              <a:buChar char="•"/>
            </a:pPr>
            <a:r>
              <a:rPr lang="en-US" sz="1800" dirty="0">
                <a:solidFill>
                  <a:srgbClr val="434343"/>
                </a:solidFill>
              </a:rPr>
              <a:t>Make it a team goal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8AF75-6831-40DC-9914-DF7F53011C96}"/>
              </a:ext>
            </a:extLst>
          </p:cNvPr>
          <p:cNvSpPr>
            <a:spLocks noGrp="1"/>
          </p:cNvSpPr>
          <p:nvPr>
            <p:ph type="title"/>
          </p:nvPr>
        </p:nvSpPr>
        <p:spPr>
          <a:xfrm>
            <a:off x="311700" y="142875"/>
            <a:ext cx="8520600" cy="572700"/>
          </a:xfrm>
        </p:spPr>
        <p:txBody>
          <a:bodyPr anchor="ctr"/>
          <a:lstStyle/>
          <a:p>
            <a:r>
              <a:rPr lang="en-US" dirty="0"/>
              <a:t>Resources/references</a:t>
            </a:r>
          </a:p>
        </p:txBody>
      </p:sp>
      <p:sp>
        <p:nvSpPr>
          <p:cNvPr id="3" name="Text Placeholder 2">
            <a:extLst>
              <a:ext uri="{FF2B5EF4-FFF2-40B4-BE49-F238E27FC236}">
                <a16:creationId xmlns:a16="http://schemas.microsoft.com/office/drawing/2014/main" id="{D28E526C-FF3E-4C9F-9777-AAE300315508}"/>
              </a:ext>
            </a:extLst>
          </p:cNvPr>
          <p:cNvSpPr>
            <a:spLocks noGrp="1"/>
          </p:cNvSpPr>
          <p:nvPr>
            <p:ph type="body" idx="1"/>
          </p:nvPr>
        </p:nvSpPr>
        <p:spPr>
          <a:xfrm>
            <a:off x="311700" y="900113"/>
            <a:ext cx="8520600" cy="4100512"/>
          </a:xfrm>
        </p:spPr>
        <p:txBody>
          <a:bodyPr>
            <a:normAutofit fontScale="92500" lnSpcReduction="10000"/>
          </a:bodyPr>
          <a:lstStyle/>
          <a:p>
            <a:pPr marL="114300" indent="0">
              <a:buNone/>
            </a:pPr>
            <a:r>
              <a:rPr lang="en-US" b="1" dirty="0"/>
              <a:t>ROHO cushion set up and adjustment</a:t>
            </a:r>
          </a:p>
          <a:p>
            <a:pPr marL="114300" indent="0">
              <a:buNone/>
            </a:pPr>
            <a:r>
              <a:rPr lang="en-US" u="sng" dirty="0">
                <a:hlinkClick r:id="rId3"/>
              </a:rPr>
              <a:t>https://www.youtube.com/watch?v=WNQQLQ7l0Wc</a:t>
            </a:r>
            <a:endParaRPr lang="en-US" u="sng" dirty="0"/>
          </a:p>
          <a:p>
            <a:endParaRPr lang="en-US" dirty="0"/>
          </a:p>
          <a:p>
            <a:pPr marL="114300" indent="0">
              <a:buNone/>
            </a:pPr>
            <a:r>
              <a:rPr lang="en-US" dirty="0">
                <a:hlinkClick r:id="rId4"/>
              </a:rPr>
              <a:t>https://cdn2.hubspot.net/hubfs/1624307/Education%20Resources/ROHO%20DRY%20FLOATATION%20Cushion%20Adjustment%20Quickguide_11x8.5%20(0419).pdf</a:t>
            </a:r>
            <a:endParaRPr lang="en-US" dirty="0"/>
          </a:p>
          <a:p>
            <a:pPr marL="114300" indent="0">
              <a:buNone/>
            </a:pPr>
            <a:endParaRPr lang="en-US" dirty="0"/>
          </a:p>
          <a:p>
            <a:pPr marL="114300" indent="0">
              <a:buNone/>
            </a:pPr>
            <a:r>
              <a:rPr lang="en-US" dirty="0">
                <a:hlinkClick r:id="rId5"/>
              </a:rPr>
              <a:t>https://cdn2.hubspot.net/hubfs/1624307/Education%20Resources/ROHO%20ENHANCER%20Cushion%20Adjustment%20Quickguide_11x8.5%20(0419).pdf</a:t>
            </a:r>
            <a:endParaRPr lang="en-US" dirty="0"/>
          </a:p>
          <a:p>
            <a:pPr marL="114300" indent="0">
              <a:buNone/>
            </a:pPr>
            <a:endParaRPr lang="en-US" b="1" dirty="0"/>
          </a:p>
          <a:p>
            <a:pPr marL="114300" indent="0">
              <a:buNone/>
            </a:pPr>
            <a:r>
              <a:rPr lang="en-US" b="1" dirty="0"/>
              <a:t>ROHO QUADTRO SELECT set up and Adjustment</a:t>
            </a:r>
          </a:p>
          <a:p>
            <a:pPr marL="114300" indent="0">
              <a:buNone/>
            </a:pPr>
            <a:r>
              <a:rPr lang="en-US" u="sng" dirty="0">
                <a:hlinkClick r:id="rId6"/>
              </a:rPr>
              <a:t>https://www.youtube.com/watch?v=Ea7jGaspB4Y</a:t>
            </a:r>
            <a:endParaRPr lang="en-US" u="sng" dirty="0"/>
          </a:p>
          <a:p>
            <a:endParaRPr lang="en-US" dirty="0"/>
          </a:p>
          <a:p>
            <a:pPr marL="114300" indent="0">
              <a:buNone/>
            </a:pPr>
            <a:r>
              <a:rPr lang="en-US" u="sng" dirty="0">
                <a:solidFill>
                  <a:schemeClr val="hlink"/>
                </a:solidFill>
                <a:hlinkClick r:id="rId7"/>
              </a:rPr>
              <a:t>https://cdn2.hubspot.net/hubfs/1624307/Education%20Resources/ROHO%20QUADTRO%20SELECT%20Cushion%20Adjustment%20Quickguide_11x8.5%20(0419).pdf</a:t>
            </a:r>
            <a:endParaRPr lang="en-US" dirty="0"/>
          </a:p>
          <a:p>
            <a:endParaRPr lang="en-US" dirty="0"/>
          </a:p>
          <a:p>
            <a:endParaRPr lang="en-US" dirty="0"/>
          </a:p>
          <a:p>
            <a:pPr marL="114300" indent="0">
              <a:buNone/>
            </a:pPr>
            <a:r>
              <a:rPr lang="en-US" b="1" dirty="0"/>
              <a:t>ROHO ISOFLO Memory Control</a:t>
            </a:r>
          </a:p>
          <a:p>
            <a:pPr marL="114300" indent="0">
              <a:buNone/>
            </a:pPr>
            <a:r>
              <a:rPr lang="en-US" u="sng" dirty="0">
                <a:hlinkClick r:id="rId8"/>
              </a:rPr>
              <a:t>https://www.youtube.com/watch?v=pF-U3IDLgJk</a:t>
            </a:r>
            <a:endParaRPr lang="en-US" u="sng" dirty="0"/>
          </a:p>
          <a:p>
            <a:pPr marL="114300" indent="0">
              <a:buNone/>
            </a:pPr>
            <a:endParaRPr lang="en-US" u="sng" dirty="0"/>
          </a:p>
          <a:p>
            <a:pPr marL="114300" indent="0">
              <a:buNone/>
            </a:pPr>
            <a:r>
              <a:rPr lang="en-US" b="1" dirty="0"/>
              <a:t>ROHO inflation Hand Check </a:t>
            </a:r>
          </a:p>
          <a:p>
            <a:pPr marL="114300" indent="0">
              <a:buNone/>
            </a:pPr>
            <a:r>
              <a:rPr lang="en-US" u="sng" dirty="0">
                <a:hlinkClick r:id="rId9"/>
              </a:rPr>
              <a:t>https://www.youtube.com/watch?v=6TxGKyEzUao</a:t>
            </a:r>
            <a:endParaRPr lang="en-US" u="sng" dirty="0"/>
          </a:p>
          <a:p>
            <a:pPr marL="114300" indent="0">
              <a:buNone/>
            </a:pPr>
            <a:endParaRPr lang="en-US" u="sng" dirty="0"/>
          </a:p>
          <a:p>
            <a:pPr marL="114300" indent="0">
              <a:buNone/>
            </a:pPr>
            <a:r>
              <a:rPr lang="en-US" b="1" dirty="0" err="1"/>
              <a:t>BodiTrak</a:t>
            </a:r>
            <a:r>
              <a:rPr lang="en-US" b="1" dirty="0"/>
              <a:t> Pressure Mapping Users Manual </a:t>
            </a:r>
          </a:p>
          <a:p>
            <a:pPr marL="114300" indent="0">
              <a:buNone/>
            </a:pPr>
            <a:endParaRPr lang="en-US" u="sng" dirty="0"/>
          </a:p>
          <a:p>
            <a:pPr marL="114300" indent="0">
              <a:buNone/>
            </a:pPr>
            <a:endParaRPr lang="en-US" u="sng" dirty="0"/>
          </a:p>
          <a:p>
            <a:pPr marL="114300" indent="0">
              <a:buNone/>
            </a:pPr>
            <a:endParaRPr lang="en-US" u="sng" dirty="0"/>
          </a:p>
          <a:p>
            <a:endParaRPr lang="en-US" dirty="0"/>
          </a:p>
          <a:p>
            <a:endParaRPr lang="en-US" dirty="0"/>
          </a:p>
        </p:txBody>
      </p:sp>
    </p:spTree>
    <p:extLst>
      <p:ext uri="{BB962C8B-B14F-4D97-AF65-F5344CB8AC3E}">
        <p14:creationId xmlns:p14="http://schemas.microsoft.com/office/powerpoint/2010/main" val="174320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603504" y="723519"/>
            <a:ext cx="4421124" cy="891540"/>
          </a:xfrm>
          <a:prstGeom prst="rect">
            <a:avLst/>
          </a:prstGeom>
        </p:spPr>
        <p:txBody>
          <a:bodyPr spcFirstLastPara="1" vert="horz" lIns="182880" tIns="182880" rIns="182880" bIns="182880" rtlCol="0" anchor="ctr" anchorCtr="0">
            <a:normAutofit/>
          </a:bodyPr>
          <a:lstStyle/>
          <a:p>
            <a:pPr marL="0" lvl="0" indent="0" defTabSz="914400">
              <a:spcBef>
                <a:spcPct val="0"/>
              </a:spcBef>
              <a:spcAft>
                <a:spcPts val="0"/>
              </a:spcAft>
            </a:pPr>
            <a:r>
              <a:rPr lang="en-US" sz="2000" spc="200" dirty="0"/>
              <a:t>What is Pressure Mapping?</a:t>
            </a:r>
          </a:p>
        </p:txBody>
      </p:sp>
      <p:sp>
        <p:nvSpPr>
          <p:cNvPr id="67" name="Google Shape;67;p15"/>
          <p:cNvSpPr txBox="1">
            <a:spLocks noGrp="1"/>
          </p:cNvSpPr>
          <p:nvPr>
            <p:ph type="body" idx="1"/>
          </p:nvPr>
        </p:nvSpPr>
        <p:spPr>
          <a:xfrm>
            <a:off x="602432" y="1978533"/>
            <a:ext cx="4472488" cy="2447404"/>
          </a:xfrm>
          <a:prstGeom prst="rect">
            <a:avLst/>
          </a:prstGeom>
        </p:spPr>
        <p:txBody>
          <a:bodyPr spcFirstLastPara="1" vert="horz" lIns="91440" tIns="45720" rIns="91440" bIns="45720" rtlCol="0" anchorCtr="0">
            <a:normAutofit/>
          </a:bodyPr>
          <a:lstStyle/>
          <a:p>
            <a:pPr marL="0" lvl="0" indent="-228600" defTabSz="914400">
              <a:spcBef>
                <a:spcPts val="1000"/>
              </a:spcBef>
              <a:spcAft>
                <a:spcPts val="0"/>
              </a:spcAft>
              <a:buFont typeface="Arial" panose="020B0604020202020204" pitchFamily="34" charset="0"/>
              <a:buChar char="•"/>
            </a:pPr>
            <a:r>
              <a:rPr lang="en-US" dirty="0">
                <a:sym typeface="Times New Roman"/>
              </a:rPr>
              <a:t>A non-invasive, objective computer based sensing device that actively records pressure distribution and pressure shifts providing a color based image of the patient’s pressure distribution in a given position</a:t>
            </a:r>
          </a:p>
          <a:p>
            <a:pPr marL="0" lvl="0" indent="-228600" defTabSz="914400">
              <a:spcBef>
                <a:spcPts val="1000"/>
              </a:spcBef>
              <a:spcAft>
                <a:spcPts val="0"/>
              </a:spcAft>
              <a:buSzPts val="1100"/>
              <a:buFont typeface="Arial" panose="020B0604020202020204" pitchFamily="34" charset="0"/>
              <a:buChar char="•"/>
            </a:pPr>
            <a:endParaRPr lang="en-US" dirty="0">
              <a:sym typeface="Times New Roman"/>
            </a:endParaRPr>
          </a:p>
          <a:p>
            <a:pPr marL="0" lvl="0" indent="-228600" defTabSz="914400">
              <a:spcBef>
                <a:spcPts val="1000"/>
              </a:spcBef>
              <a:spcAft>
                <a:spcPts val="0"/>
              </a:spcAft>
              <a:buSzPts val="1100"/>
              <a:buFont typeface="Arial" panose="020B0604020202020204" pitchFamily="34" charset="0"/>
              <a:buChar char="•"/>
            </a:pPr>
            <a:r>
              <a:rPr lang="en-US" dirty="0">
                <a:sym typeface="Times New Roman"/>
              </a:rPr>
              <a:t>It is a clinical tool that </a:t>
            </a:r>
            <a:r>
              <a:rPr lang="en-US" u="sng" dirty="0">
                <a:sym typeface="Times New Roman"/>
              </a:rPr>
              <a:t>supplements</a:t>
            </a:r>
            <a:r>
              <a:rPr lang="en-US" dirty="0">
                <a:sym typeface="Times New Roman"/>
              </a:rPr>
              <a:t> overall assessment and does not replace clinical judgment</a:t>
            </a:r>
          </a:p>
          <a:p>
            <a:pPr marL="0" lvl="0" indent="-228600" defTabSz="914400">
              <a:spcBef>
                <a:spcPts val="1000"/>
              </a:spcBef>
              <a:spcAft>
                <a:spcPts val="1200"/>
              </a:spcAft>
              <a:buFont typeface="Arial" panose="020B0604020202020204" pitchFamily="34" charset="0"/>
              <a:buChar char="•"/>
            </a:pPr>
            <a:endParaRPr lang="en-US" dirty="0"/>
          </a:p>
        </p:txBody>
      </p:sp>
      <p:sp>
        <p:nvSpPr>
          <p:cNvPr id="73" name="Rectangle 72">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029" y="723519"/>
            <a:ext cx="2990088" cy="370241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73" y="846512"/>
            <a:ext cx="2743200" cy="34564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Google Shape;68;p15"/>
          <p:cNvPicPr preferRelativeResize="0"/>
          <p:nvPr/>
        </p:nvPicPr>
        <p:blipFill>
          <a:blip r:embed="rId3">
            <a:extLst/>
          </a:blip>
          <a:stretch>
            <a:fillRect/>
          </a:stretch>
        </p:blipFill>
        <p:spPr>
          <a:xfrm>
            <a:off x="5663472" y="1714500"/>
            <a:ext cx="2743199" cy="177879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
        <p:cNvGrpSpPr/>
        <p:nvPr/>
      </p:nvGrpSpPr>
      <p:grpSpPr>
        <a:xfrm>
          <a:off x="0" y="0"/>
          <a:ext cx="0" cy="0"/>
          <a:chOff x="0" y="0"/>
          <a:chExt cx="0" cy="0"/>
        </a:xfrm>
      </p:grpSpPr>
      <p:sp>
        <p:nvSpPr>
          <p:cNvPr id="79" name="Rectangle 78">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936117"/>
            <a:ext cx="7269480" cy="3271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795528"/>
            <a:ext cx="7550658" cy="355244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Google Shape;73;p16"/>
          <p:cNvSpPr txBox="1">
            <a:spLocks noGrp="1"/>
          </p:cNvSpPr>
          <p:nvPr>
            <p:ph type="title"/>
          </p:nvPr>
        </p:nvSpPr>
        <p:spPr>
          <a:xfrm>
            <a:off x="1673352" y="350563"/>
            <a:ext cx="5797296" cy="891540"/>
          </a:xfrm>
          <a:prstGeom prst="rect">
            <a:avLst/>
          </a:prstGeom>
          <a:solidFill>
            <a:srgbClr val="FFFFFF"/>
          </a:solidFill>
        </p:spPr>
        <p:txBody>
          <a:bodyPr spcFirstLastPara="1" vert="horz" lIns="182880" tIns="182880" rIns="182880" bIns="182880" rtlCol="0" anchor="ctr" anchorCtr="0">
            <a:normAutofit/>
          </a:bodyPr>
          <a:lstStyle/>
          <a:p>
            <a:pPr marL="0" lvl="0" indent="0" defTabSz="914400">
              <a:spcBef>
                <a:spcPct val="0"/>
              </a:spcBef>
              <a:spcAft>
                <a:spcPts val="0"/>
              </a:spcAft>
            </a:pPr>
            <a:r>
              <a:rPr lang="en-US" sz="2600" kern="1200" cap="all" spc="200" baseline="0" dirty="0">
                <a:solidFill>
                  <a:srgbClr val="262626"/>
                </a:solidFill>
                <a:latin typeface="+mj-lt"/>
                <a:ea typeface="+mj-ea"/>
                <a:cs typeface="+mj-cs"/>
              </a:rPr>
              <a:t>Goals of pressure mapping</a:t>
            </a:r>
          </a:p>
        </p:txBody>
      </p:sp>
      <p:sp>
        <p:nvSpPr>
          <p:cNvPr id="74" name="Google Shape;74;p16"/>
          <p:cNvSpPr txBox="1">
            <a:spLocks noGrp="1"/>
          </p:cNvSpPr>
          <p:nvPr>
            <p:ph type="body" idx="1"/>
          </p:nvPr>
        </p:nvSpPr>
        <p:spPr>
          <a:xfrm>
            <a:off x="1279546" y="1242103"/>
            <a:ext cx="6584634" cy="2965280"/>
          </a:xfrm>
          <a:prstGeom prst="rect">
            <a:avLst/>
          </a:prstGeom>
        </p:spPr>
        <p:txBody>
          <a:bodyPr spcFirstLastPara="1" vert="horz" lIns="91440" tIns="45720" rIns="91440" bIns="45720" rtlCol="0" anchorCtr="0">
            <a:normAutofit/>
          </a:bodyPr>
          <a:lstStyle/>
          <a:p>
            <a:pPr marL="457200" lvl="0" indent="-228600" defTabSz="914400">
              <a:lnSpc>
                <a:spcPct val="90000"/>
              </a:lnSpc>
              <a:spcBef>
                <a:spcPts val="1000"/>
              </a:spcBef>
              <a:spcAft>
                <a:spcPts val="0"/>
              </a:spcAft>
              <a:buSzPct val="79499"/>
              <a:buFont typeface="Arial" panose="020B0604020202020204" pitchFamily="34" charset="0"/>
              <a:buChar char="•"/>
            </a:pPr>
            <a:r>
              <a:rPr lang="en-US" sz="1400" dirty="0">
                <a:solidFill>
                  <a:schemeClr val="tx1">
                    <a:lumMod val="75000"/>
                    <a:lumOff val="25000"/>
                  </a:schemeClr>
                </a:solidFill>
                <a:sym typeface="Times New Roman"/>
              </a:rPr>
              <a:t>Identify problem areas and peak pressure areas (most commonly around bony prominences) while sitting in a wheelchair*</a:t>
            </a:r>
          </a:p>
          <a:p>
            <a:pPr marL="457200" lvl="0" indent="-228600" defTabSz="914400">
              <a:lnSpc>
                <a:spcPct val="90000"/>
              </a:lnSpc>
              <a:spcBef>
                <a:spcPts val="1000"/>
              </a:spcBef>
              <a:spcAft>
                <a:spcPts val="0"/>
              </a:spcAft>
              <a:buSzPct val="100000"/>
              <a:buFont typeface="Arial" panose="020B0604020202020204" pitchFamily="34" charset="0"/>
              <a:buChar char="•"/>
            </a:pPr>
            <a:r>
              <a:rPr lang="en-US" sz="1400" dirty="0">
                <a:solidFill>
                  <a:schemeClr val="tx1">
                    <a:lumMod val="75000"/>
                    <a:lumOff val="25000"/>
                  </a:schemeClr>
                </a:solidFill>
                <a:sym typeface="Times New Roman"/>
              </a:rPr>
              <a:t>Establish an appropriate wheelchair set up and patient positioning that will optimize pressure distribution</a:t>
            </a:r>
          </a:p>
          <a:p>
            <a:pPr marL="457200" lvl="0" indent="-228600" defTabSz="914400">
              <a:lnSpc>
                <a:spcPct val="90000"/>
              </a:lnSpc>
              <a:spcBef>
                <a:spcPts val="1000"/>
              </a:spcBef>
              <a:spcAft>
                <a:spcPts val="0"/>
              </a:spcAft>
              <a:buSzPct val="100000"/>
              <a:buFont typeface="Arial" panose="020B0604020202020204" pitchFamily="34" charset="0"/>
              <a:buChar char="•"/>
            </a:pPr>
            <a:r>
              <a:rPr lang="en-US" sz="1400" dirty="0">
                <a:solidFill>
                  <a:schemeClr val="tx1">
                    <a:lumMod val="75000"/>
                    <a:lumOff val="25000"/>
                  </a:schemeClr>
                </a:solidFill>
                <a:sym typeface="Times New Roman"/>
              </a:rPr>
              <a:t>Determine effectiveness of pressure relief</a:t>
            </a:r>
          </a:p>
          <a:p>
            <a:pPr marL="457200" lvl="0" indent="-228600" defTabSz="914400">
              <a:lnSpc>
                <a:spcPct val="90000"/>
              </a:lnSpc>
              <a:spcBef>
                <a:spcPts val="1000"/>
              </a:spcBef>
              <a:spcAft>
                <a:spcPts val="0"/>
              </a:spcAft>
              <a:buSzPct val="100000"/>
              <a:buFont typeface="Arial" panose="020B0604020202020204" pitchFamily="34" charset="0"/>
              <a:buChar char="•"/>
            </a:pPr>
            <a:r>
              <a:rPr lang="en-US" sz="1400" dirty="0">
                <a:solidFill>
                  <a:schemeClr val="tx1">
                    <a:lumMod val="75000"/>
                    <a:lumOff val="25000"/>
                  </a:schemeClr>
                </a:solidFill>
                <a:sym typeface="Times New Roman"/>
              </a:rPr>
              <a:t>Provide education and visual feedback to improve patient/caregiver compliance</a:t>
            </a:r>
          </a:p>
          <a:p>
            <a:pPr marL="457200" lvl="0" indent="-228600" defTabSz="914400">
              <a:lnSpc>
                <a:spcPct val="90000"/>
              </a:lnSpc>
              <a:spcBef>
                <a:spcPts val="1000"/>
              </a:spcBef>
              <a:spcAft>
                <a:spcPts val="0"/>
              </a:spcAft>
              <a:buSzPct val="100000"/>
              <a:buFont typeface="Arial" panose="020B0604020202020204" pitchFamily="34" charset="0"/>
              <a:buChar char="•"/>
            </a:pPr>
            <a:r>
              <a:rPr lang="en-US" sz="1400" dirty="0">
                <a:solidFill>
                  <a:schemeClr val="tx1">
                    <a:lumMod val="75000"/>
                    <a:lumOff val="25000"/>
                  </a:schemeClr>
                </a:solidFill>
                <a:sym typeface="Times New Roman"/>
              </a:rPr>
              <a:t>Aide in creating a plan of care to minimize risk the of skin breakdown and promote healing of current wounds</a:t>
            </a:r>
          </a:p>
          <a:p>
            <a:pPr marL="457200" lvl="0" indent="-228600" defTabSz="914400">
              <a:lnSpc>
                <a:spcPct val="90000"/>
              </a:lnSpc>
              <a:spcBef>
                <a:spcPts val="1000"/>
              </a:spcBef>
              <a:spcAft>
                <a:spcPts val="0"/>
              </a:spcAft>
              <a:buSzPct val="100000"/>
              <a:buFont typeface="Arial" panose="020B0604020202020204" pitchFamily="34" charset="0"/>
              <a:buChar char="•"/>
            </a:pPr>
            <a:r>
              <a:rPr lang="en-US" sz="1400" dirty="0">
                <a:solidFill>
                  <a:schemeClr val="tx1">
                    <a:lumMod val="75000"/>
                    <a:lumOff val="25000"/>
                  </a:schemeClr>
                </a:solidFill>
                <a:sym typeface="Times New Roman"/>
              </a:rPr>
              <a:t>Get the patient out of bed early in their stay and allow for safe prolonged sitting time</a:t>
            </a:r>
          </a:p>
          <a:p>
            <a:pPr marL="228600" lvl="0" indent="-228600" defTabSz="914400">
              <a:lnSpc>
                <a:spcPct val="90000"/>
              </a:lnSpc>
              <a:spcBef>
                <a:spcPts val="1000"/>
              </a:spcBef>
              <a:spcAft>
                <a:spcPts val="0"/>
              </a:spcAft>
              <a:buSzPct val="47826"/>
              <a:buFont typeface="Arial" panose="020B0604020202020204" pitchFamily="34" charset="0"/>
              <a:buChar char="•"/>
            </a:pPr>
            <a:endParaRPr lang="en-US" sz="1100" dirty="0">
              <a:solidFill>
                <a:srgbClr val="404040"/>
              </a:solidFill>
              <a:sym typeface="Times New Roman"/>
            </a:endParaRPr>
          </a:p>
          <a:p>
            <a:pPr marL="0" lvl="0" indent="-228600" defTabSz="914400">
              <a:lnSpc>
                <a:spcPct val="90000"/>
              </a:lnSpc>
              <a:spcBef>
                <a:spcPts val="1000"/>
              </a:spcBef>
              <a:spcAft>
                <a:spcPts val="1200"/>
              </a:spcAft>
              <a:buFont typeface="Arial" panose="020B0604020202020204" pitchFamily="34" charset="0"/>
              <a:buChar char="•"/>
            </a:pPr>
            <a:endParaRPr lang="en-US" sz="1100" b="1" dirty="0">
              <a:solidFill>
                <a:srgbClr val="40404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t>Who should be pressure mapped?</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51435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AC090C-9DE0-4E19-B3A7-BC10444B1DC7}"/>
              </a:ext>
            </a:extLst>
          </p:cNvPr>
          <p:cNvSpPr>
            <a:spLocks noGrp="1"/>
          </p:cNvSpPr>
          <p:nvPr>
            <p:ph type="title"/>
          </p:nvPr>
        </p:nvSpPr>
        <p:spPr>
          <a:xfrm>
            <a:off x="482601" y="615007"/>
            <a:ext cx="2561466" cy="2409491"/>
          </a:xfrm>
          <a:noFill/>
          <a:ln>
            <a:solidFill>
              <a:schemeClr val="bg1"/>
            </a:solidFill>
          </a:ln>
        </p:spPr>
        <p:txBody>
          <a:bodyPr vert="horz" lIns="274320" tIns="182880" rIns="274320" bIns="182880" rtlCol="0" anchor="ctr" anchorCtr="1">
            <a:normAutofit/>
          </a:bodyPr>
          <a:lstStyle/>
          <a:p>
            <a:pPr defTabSz="914400"/>
            <a:r>
              <a:rPr lang="en-US" sz="2900" spc="200" dirty="0">
                <a:solidFill>
                  <a:schemeClr val="bg1"/>
                </a:solidFill>
              </a:rPr>
              <a:t>Pressure mapping decision tree</a:t>
            </a:r>
          </a:p>
        </p:txBody>
      </p:sp>
      <p:pic>
        <p:nvPicPr>
          <p:cNvPr id="84" name="Google Shape;84;p18"/>
          <p:cNvPicPr preferRelativeResize="0">
            <a:picLocks noGrp="1"/>
          </p:cNvPicPr>
          <p:nvPr>
            <p:ph idx="1"/>
          </p:nvPr>
        </p:nvPicPr>
        <p:blipFill>
          <a:blip r:embed="rId3"/>
          <a:stretch>
            <a:fillRect/>
          </a:stretch>
        </p:blipFill>
        <p:spPr>
          <a:xfrm>
            <a:off x="4121944" y="0"/>
            <a:ext cx="4643438" cy="51435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11700" y="1599900"/>
            <a:ext cx="8520600" cy="1392600"/>
          </a:xfrm>
          <a:prstGeom prst="rect">
            <a:avLst/>
          </a:prstGeom>
        </p:spPr>
        <p:txBody>
          <a:bodyPr spcFirstLastPara="1" wrap="square" lIns="91425" tIns="91425" rIns="91425" bIns="91425" anchor="ctr" anchorCtr="0">
            <a:normAutofit/>
          </a:bodyPr>
          <a:lstStyle/>
          <a:p>
            <a:pPr marL="0" lvl="0" indent="0" rtl="0">
              <a:lnSpc>
                <a:spcPct val="115000"/>
              </a:lnSpc>
              <a:spcBef>
                <a:spcPts val="0"/>
              </a:spcBef>
              <a:spcAft>
                <a:spcPts val="1200"/>
              </a:spcAft>
              <a:buClr>
                <a:schemeClr val="dk1"/>
              </a:buClr>
              <a:buSzPts val="1100"/>
              <a:buFont typeface="Arial"/>
              <a:buNone/>
            </a:pPr>
            <a:r>
              <a:rPr lang="en" sz="1800" dirty="0">
                <a:solidFill>
                  <a:schemeClr val="dk2"/>
                </a:solidFill>
              </a:rPr>
              <a:t>*If pressure mapping is indicated, inform your supervisor, therapy scheduler, and trained therapist to schedule a pressure mapping session as soon as possible.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93"/>
        <p:cNvGrpSpPr/>
        <p:nvPr/>
      </p:nvGrpSpPr>
      <p:grpSpPr>
        <a:xfrm>
          <a:off x="0" y="0"/>
          <a:ext cx="0" cy="0"/>
          <a:chOff x="0" y="0"/>
          <a:chExt cx="0" cy="0"/>
        </a:xfrm>
      </p:grpSpPr>
      <p:sp>
        <p:nvSpPr>
          <p:cNvPr id="111" name="Oval 10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420" y="1082276"/>
            <a:ext cx="2978949" cy="2978947"/>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46A16C-4D58-4D9E-84DD-5139A82BA096}"/>
              </a:ext>
            </a:extLst>
          </p:cNvPr>
          <p:cNvSpPr>
            <a:spLocks noGrp="1"/>
          </p:cNvSpPr>
          <p:nvPr>
            <p:ph type="title"/>
          </p:nvPr>
        </p:nvSpPr>
        <p:spPr>
          <a:xfrm>
            <a:off x="841008" y="1189863"/>
            <a:ext cx="2763774" cy="2763774"/>
          </a:xfrm>
          <a:prstGeom prst="ellipse">
            <a:avLst/>
          </a:prstGeom>
          <a:solidFill>
            <a:schemeClr val="accent2"/>
          </a:solidFill>
          <a:ln>
            <a:noFill/>
          </a:ln>
        </p:spPr>
        <p:txBody>
          <a:bodyPr>
            <a:normAutofit/>
          </a:bodyPr>
          <a:lstStyle/>
          <a:p>
            <a:r>
              <a:rPr lang="en-US" sz="1200" dirty="0">
                <a:solidFill>
                  <a:srgbClr val="FFFFFF"/>
                </a:solidFill>
                <a:ea typeface="Times New Roman"/>
                <a:cs typeface="Times New Roman"/>
                <a:sym typeface="Times New Roman"/>
              </a:rPr>
              <a:t>When preparing for a pressure mapping session have the following information available:</a:t>
            </a:r>
            <a:br>
              <a:rPr lang="en-US" sz="1100" dirty="0">
                <a:solidFill>
                  <a:srgbClr val="FFFFFF"/>
                </a:solidFill>
                <a:ea typeface="Times New Roman"/>
                <a:cs typeface="Times New Roman"/>
                <a:sym typeface="Times New Roman"/>
              </a:rPr>
            </a:br>
            <a:endParaRPr lang="en-US" sz="1100" dirty="0">
              <a:solidFill>
                <a:srgbClr val="FFFFFF"/>
              </a:solidFill>
            </a:endParaRPr>
          </a:p>
        </p:txBody>
      </p:sp>
      <p:sp>
        <p:nvSpPr>
          <p:cNvPr id="110" name="Rectangle 10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14057" y="598074"/>
            <a:ext cx="4450842" cy="3947351"/>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7501" y="720090"/>
            <a:ext cx="4203954" cy="3703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Google Shape;94;p20"/>
          <p:cNvSpPr txBox="1">
            <a:spLocks noGrp="1"/>
          </p:cNvSpPr>
          <p:nvPr>
            <p:ph idx="1"/>
          </p:nvPr>
        </p:nvSpPr>
        <p:spPr>
          <a:xfrm>
            <a:off x="4694663" y="945397"/>
            <a:ext cx="3489630" cy="3324385"/>
          </a:xfrm>
          <a:prstGeom prst="rect">
            <a:avLst/>
          </a:prstGeom>
        </p:spPr>
        <p:txBody>
          <a:bodyPr spcFirstLastPara="1" lIns="91425" tIns="91425" rIns="91425" bIns="91425" anchor="ctr" anchorCtr="0">
            <a:normAutofit fontScale="92500" lnSpcReduction="20000"/>
          </a:bodyPr>
          <a:lstStyle/>
          <a:p>
            <a:pPr marL="457200" lvl="0" indent="-367785" rtl="0">
              <a:lnSpc>
                <a:spcPct val="90000"/>
              </a:lnSpc>
              <a:spcBef>
                <a:spcPts val="1200"/>
              </a:spcBef>
              <a:spcAft>
                <a:spcPts val="0"/>
              </a:spcAft>
              <a:buSzPts val="2192"/>
            </a:pPr>
            <a:r>
              <a:rPr lang="en-US" sz="1500" dirty="0">
                <a:solidFill>
                  <a:schemeClr val="tx1">
                    <a:lumMod val="75000"/>
                    <a:lumOff val="25000"/>
                  </a:schemeClr>
                </a:solidFill>
                <a:ea typeface="Times New Roman"/>
                <a:cs typeface="Times New Roman"/>
                <a:sym typeface="Times New Roman"/>
              </a:rPr>
              <a:t>What is the patient’s functional/cognitive status?</a:t>
            </a:r>
          </a:p>
          <a:p>
            <a:pPr marL="775215" lvl="3">
              <a:lnSpc>
                <a:spcPct val="90000"/>
              </a:lnSpc>
              <a:spcBef>
                <a:spcPts val="1200"/>
              </a:spcBef>
              <a:buSzPct val="140000"/>
            </a:pPr>
            <a:r>
              <a:rPr lang="en-US" dirty="0">
                <a:solidFill>
                  <a:schemeClr val="tx1">
                    <a:lumMod val="75000"/>
                    <a:lumOff val="25000"/>
                  </a:schemeClr>
                </a:solidFill>
                <a:ea typeface="Times New Roman"/>
                <a:cs typeface="Times New Roman"/>
                <a:sym typeface="Times New Roman"/>
              </a:rPr>
              <a:t>Can the patient weight shift/reposition independently? What is their out of bed/upright tolerance? Does the patient have cognitive deficits impacting comprehension/carryover of information?</a:t>
            </a:r>
          </a:p>
          <a:p>
            <a:pPr marL="775215" lvl="3">
              <a:lnSpc>
                <a:spcPct val="90000"/>
              </a:lnSpc>
              <a:spcBef>
                <a:spcPts val="1200"/>
              </a:spcBef>
              <a:buSzPct val="140000"/>
            </a:pPr>
            <a:endParaRPr lang="en-US" sz="1500" dirty="0">
              <a:solidFill>
                <a:schemeClr val="tx1">
                  <a:lumMod val="75000"/>
                  <a:lumOff val="25000"/>
                </a:schemeClr>
              </a:solidFill>
              <a:ea typeface="Times New Roman"/>
              <a:cs typeface="Times New Roman"/>
              <a:sym typeface="Times New Roman"/>
            </a:endParaRPr>
          </a:p>
          <a:p>
            <a:pPr marL="457200" lvl="0" indent="-361950" rtl="0">
              <a:lnSpc>
                <a:spcPct val="90000"/>
              </a:lnSpc>
              <a:spcBef>
                <a:spcPts val="0"/>
              </a:spcBef>
              <a:spcAft>
                <a:spcPts val="0"/>
              </a:spcAft>
              <a:buSzPts val="2100"/>
            </a:pPr>
            <a:r>
              <a:rPr lang="en-US" sz="1500" dirty="0">
                <a:solidFill>
                  <a:schemeClr val="tx1">
                    <a:lumMod val="75000"/>
                    <a:lumOff val="25000"/>
                  </a:schemeClr>
                </a:solidFill>
                <a:ea typeface="Times New Roman"/>
                <a:cs typeface="Times New Roman"/>
                <a:sym typeface="Times New Roman"/>
              </a:rPr>
              <a:t>Are there any sitting/postural concerns?</a:t>
            </a:r>
          </a:p>
          <a:p>
            <a:pPr marL="381000" lvl="0" indent="-285750" rtl="0">
              <a:lnSpc>
                <a:spcPct val="90000"/>
              </a:lnSpc>
              <a:spcBef>
                <a:spcPts val="0"/>
              </a:spcBef>
              <a:spcAft>
                <a:spcPts val="0"/>
              </a:spcAft>
              <a:buSzPts val="2100"/>
            </a:pPr>
            <a:endParaRPr lang="en-US" sz="1500" dirty="0">
              <a:solidFill>
                <a:schemeClr val="tx1">
                  <a:lumMod val="75000"/>
                  <a:lumOff val="25000"/>
                </a:schemeClr>
              </a:solidFill>
              <a:ea typeface="Times New Roman"/>
              <a:cs typeface="Times New Roman"/>
              <a:sym typeface="Times New Roman"/>
            </a:endParaRPr>
          </a:p>
          <a:p>
            <a:pPr marL="457200" lvl="0" indent="-367785" rtl="0">
              <a:lnSpc>
                <a:spcPct val="90000"/>
              </a:lnSpc>
              <a:spcBef>
                <a:spcPts val="0"/>
              </a:spcBef>
              <a:spcAft>
                <a:spcPts val="0"/>
              </a:spcAft>
              <a:buSzPts val="2192"/>
            </a:pPr>
            <a:r>
              <a:rPr lang="en-US" sz="1500" dirty="0">
                <a:solidFill>
                  <a:schemeClr val="tx1">
                    <a:lumMod val="75000"/>
                    <a:lumOff val="25000"/>
                  </a:schemeClr>
                </a:solidFill>
                <a:ea typeface="Times New Roman"/>
                <a:cs typeface="Times New Roman"/>
                <a:sym typeface="Times New Roman"/>
              </a:rPr>
              <a:t>Is there any skin breakdown? If yes, where?</a:t>
            </a:r>
          </a:p>
          <a:p>
            <a:pPr marL="375165" lvl="0" indent="-285750" rtl="0">
              <a:lnSpc>
                <a:spcPct val="90000"/>
              </a:lnSpc>
              <a:spcBef>
                <a:spcPts val="0"/>
              </a:spcBef>
              <a:spcAft>
                <a:spcPts val="0"/>
              </a:spcAft>
              <a:buSzPts val="2192"/>
            </a:pPr>
            <a:endParaRPr lang="en-US" sz="1500" dirty="0">
              <a:solidFill>
                <a:schemeClr val="tx1">
                  <a:lumMod val="75000"/>
                  <a:lumOff val="25000"/>
                </a:schemeClr>
              </a:solidFill>
              <a:ea typeface="Times New Roman"/>
              <a:cs typeface="Times New Roman"/>
              <a:sym typeface="Times New Roman"/>
            </a:endParaRPr>
          </a:p>
          <a:p>
            <a:pPr marL="457200" lvl="0" indent="-367785" rtl="0">
              <a:lnSpc>
                <a:spcPct val="90000"/>
              </a:lnSpc>
              <a:spcBef>
                <a:spcPts val="0"/>
              </a:spcBef>
              <a:spcAft>
                <a:spcPts val="0"/>
              </a:spcAft>
              <a:buSzPts val="2192"/>
            </a:pPr>
            <a:r>
              <a:rPr lang="en-US" sz="1500" dirty="0">
                <a:solidFill>
                  <a:schemeClr val="tx1">
                    <a:lumMod val="75000"/>
                    <a:lumOff val="25000"/>
                  </a:schemeClr>
                </a:solidFill>
                <a:ea typeface="Times New Roman"/>
                <a:cs typeface="Times New Roman"/>
                <a:sym typeface="Times New Roman"/>
              </a:rPr>
              <a:t>What is the patient’s current wheelchair set up?</a:t>
            </a:r>
          </a:p>
          <a:p>
            <a:pPr marL="375165" lvl="0" indent="-285750" rtl="0">
              <a:lnSpc>
                <a:spcPct val="90000"/>
              </a:lnSpc>
              <a:spcBef>
                <a:spcPts val="0"/>
              </a:spcBef>
              <a:spcAft>
                <a:spcPts val="0"/>
              </a:spcAft>
              <a:buSzPts val="2192"/>
            </a:pPr>
            <a:endParaRPr lang="en-US" sz="1500" dirty="0">
              <a:solidFill>
                <a:schemeClr val="tx1">
                  <a:lumMod val="75000"/>
                  <a:lumOff val="25000"/>
                </a:schemeClr>
              </a:solidFill>
              <a:ea typeface="Times New Roman"/>
              <a:cs typeface="Times New Roman"/>
              <a:sym typeface="Times New Roman"/>
            </a:endParaRPr>
          </a:p>
          <a:p>
            <a:pPr marL="457200" lvl="0" indent="-367785" rtl="0">
              <a:lnSpc>
                <a:spcPct val="90000"/>
              </a:lnSpc>
              <a:spcBef>
                <a:spcPts val="0"/>
              </a:spcBef>
              <a:spcAft>
                <a:spcPts val="0"/>
              </a:spcAft>
              <a:buSzPts val="2192"/>
            </a:pPr>
            <a:r>
              <a:rPr lang="en-US" sz="1500" dirty="0">
                <a:solidFill>
                  <a:schemeClr val="tx1">
                    <a:lumMod val="75000"/>
                    <a:lumOff val="25000"/>
                  </a:schemeClr>
                </a:solidFill>
                <a:ea typeface="Times New Roman"/>
                <a:cs typeface="Times New Roman"/>
                <a:sym typeface="Times New Roman"/>
              </a:rPr>
              <a:t>What wheelchair set up/cushion(s) do you want to trial?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311700" y="128250"/>
            <a:ext cx="8520600" cy="572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solidFill>
                  <a:srgbClr val="000000"/>
                </a:solidFill>
              </a:rPr>
              <a:t>What to expect during the session:</a:t>
            </a:r>
            <a:endParaRPr dirty="0">
              <a:solidFill>
                <a:srgbClr val="000000"/>
              </a:solidFill>
            </a:endParaRPr>
          </a:p>
        </p:txBody>
      </p:sp>
      <p:sp>
        <p:nvSpPr>
          <p:cNvPr id="100" name="Google Shape;100;p21"/>
          <p:cNvSpPr txBox="1">
            <a:spLocks noGrp="1"/>
          </p:cNvSpPr>
          <p:nvPr>
            <p:ph type="body" idx="1"/>
          </p:nvPr>
        </p:nvSpPr>
        <p:spPr>
          <a:xfrm>
            <a:off x="311700" y="900112"/>
            <a:ext cx="8520600" cy="3964781"/>
          </a:xfrm>
          <a:prstGeom prst="rect">
            <a:avLst/>
          </a:prstGeom>
        </p:spPr>
        <p:txBody>
          <a:bodyPr spcFirstLastPara="1" wrap="square" lIns="91425" tIns="91425" rIns="91425" bIns="91425" anchor="t" anchorCtr="0">
            <a:normAutofit fontScale="92500" lnSpcReduction="10000"/>
          </a:bodyPr>
          <a:lstStyle/>
          <a:p>
            <a:pPr marL="457200" lvl="0" indent="-349250" algn="l" rtl="0">
              <a:spcBef>
                <a:spcPts val="0"/>
              </a:spcBef>
              <a:spcAft>
                <a:spcPts val="0"/>
              </a:spcAft>
              <a:buSzPts val="1900"/>
              <a:buFont typeface="Arial" panose="020B0604020202020204" pitchFamily="34" charset="0"/>
              <a:buChar char="•"/>
            </a:pPr>
            <a:r>
              <a:rPr lang="en" sz="1900" dirty="0">
                <a:solidFill>
                  <a:schemeClr val="tx1">
                    <a:lumMod val="75000"/>
                    <a:lumOff val="25000"/>
                  </a:schemeClr>
                </a:solidFill>
              </a:rPr>
              <a:t>A sensor pad is positioned between the patient and the wheelchair cushion</a:t>
            </a:r>
          </a:p>
          <a:p>
            <a:pPr marL="107950" lvl="0" indent="0" algn="l" rtl="0">
              <a:spcBef>
                <a:spcPts val="0"/>
              </a:spcBef>
              <a:spcAft>
                <a:spcPts val="0"/>
              </a:spcAft>
              <a:buSzPts val="1900"/>
              <a:buNone/>
            </a:pPr>
            <a:endParaRPr sz="1900" dirty="0">
              <a:solidFill>
                <a:schemeClr val="tx1">
                  <a:lumMod val="75000"/>
                  <a:lumOff val="25000"/>
                </a:schemeClr>
              </a:solidFill>
            </a:endParaRPr>
          </a:p>
          <a:p>
            <a:pPr marL="457200" lvl="0" indent="-349250" algn="l" rtl="0">
              <a:spcBef>
                <a:spcPts val="0"/>
              </a:spcBef>
              <a:spcAft>
                <a:spcPts val="0"/>
              </a:spcAft>
              <a:buSzPts val="1900"/>
              <a:buFont typeface="Arial" panose="020B0604020202020204" pitchFamily="34" charset="0"/>
              <a:buChar char="•"/>
            </a:pPr>
            <a:r>
              <a:rPr lang="en" sz="1900" dirty="0">
                <a:solidFill>
                  <a:schemeClr val="tx1">
                    <a:lumMod val="75000"/>
                    <a:lumOff val="25000"/>
                  </a:schemeClr>
                </a:solidFill>
              </a:rPr>
              <a:t>Real time data is displayed on the computer software</a:t>
            </a:r>
          </a:p>
          <a:p>
            <a:pPr marL="107950" lvl="0" indent="0" algn="l" rtl="0">
              <a:spcBef>
                <a:spcPts val="0"/>
              </a:spcBef>
              <a:spcAft>
                <a:spcPts val="0"/>
              </a:spcAft>
              <a:buSzPts val="1900"/>
              <a:buNone/>
            </a:pPr>
            <a:endParaRPr sz="1900" dirty="0">
              <a:solidFill>
                <a:schemeClr val="tx1">
                  <a:lumMod val="75000"/>
                  <a:lumOff val="25000"/>
                </a:schemeClr>
              </a:solidFill>
            </a:endParaRPr>
          </a:p>
          <a:p>
            <a:pPr marL="457200" lvl="0" indent="-349250" algn="l" rtl="0">
              <a:spcBef>
                <a:spcPts val="0"/>
              </a:spcBef>
              <a:spcAft>
                <a:spcPts val="0"/>
              </a:spcAft>
              <a:buSzPts val="1900"/>
              <a:buFont typeface="Arial" panose="020B0604020202020204" pitchFamily="34" charset="0"/>
              <a:buChar char="•"/>
            </a:pPr>
            <a:r>
              <a:rPr lang="en" sz="1900" dirty="0">
                <a:solidFill>
                  <a:schemeClr val="tx1">
                    <a:lumMod val="75000"/>
                    <a:lumOff val="25000"/>
                  </a:schemeClr>
                </a:solidFill>
              </a:rPr>
              <a:t>Pressure distribution is assessed in a static position as well as during functional movements (UE movement and WC propulsion)</a:t>
            </a:r>
          </a:p>
          <a:p>
            <a:pPr marL="107950" lvl="0" indent="0" algn="l" rtl="0">
              <a:spcBef>
                <a:spcPts val="0"/>
              </a:spcBef>
              <a:spcAft>
                <a:spcPts val="0"/>
              </a:spcAft>
              <a:buSzPts val="1900"/>
              <a:buNone/>
            </a:pPr>
            <a:endParaRPr sz="1900" dirty="0">
              <a:solidFill>
                <a:schemeClr val="tx1">
                  <a:lumMod val="75000"/>
                  <a:lumOff val="25000"/>
                </a:schemeClr>
              </a:solidFill>
            </a:endParaRPr>
          </a:p>
          <a:p>
            <a:pPr marL="457200" lvl="0" indent="-349250" algn="l" rtl="0">
              <a:spcBef>
                <a:spcPts val="0"/>
              </a:spcBef>
              <a:spcAft>
                <a:spcPts val="0"/>
              </a:spcAft>
              <a:buSzPts val="1900"/>
              <a:buFont typeface="Arial" panose="020B0604020202020204" pitchFamily="34" charset="0"/>
              <a:buChar char="•"/>
            </a:pPr>
            <a:r>
              <a:rPr lang="en" sz="1900" dirty="0">
                <a:solidFill>
                  <a:schemeClr val="tx1">
                    <a:lumMod val="75000"/>
                    <a:lumOff val="25000"/>
                  </a:schemeClr>
                </a:solidFill>
              </a:rPr>
              <a:t>Sitting surface/wheelchair set up is adjusted as needed to optimize pressure redistribution</a:t>
            </a:r>
          </a:p>
          <a:p>
            <a:pPr marL="107950" lvl="0" indent="0" algn="l" rtl="0">
              <a:spcBef>
                <a:spcPts val="0"/>
              </a:spcBef>
              <a:spcAft>
                <a:spcPts val="0"/>
              </a:spcAft>
              <a:buSzPts val="1900"/>
              <a:buNone/>
            </a:pPr>
            <a:endParaRPr sz="1900" dirty="0">
              <a:solidFill>
                <a:schemeClr val="tx1">
                  <a:lumMod val="75000"/>
                  <a:lumOff val="25000"/>
                </a:schemeClr>
              </a:solidFill>
            </a:endParaRPr>
          </a:p>
          <a:p>
            <a:pPr marL="457200" lvl="0" indent="-349250" algn="l" rtl="0">
              <a:spcBef>
                <a:spcPts val="0"/>
              </a:spcBef>
              <a:spcAft>
                <a:spcPts val="0"/>
              </a:spcAft>
              <a:buSzPts val="1900"/>
              <a:buFont typeface="Arial" panose="020B0604020202020204" pitchFamily="34" charset="0"/>
              <a:buChar char="•"/>
            </a:pPr>
            <a:r>
              <a:rPr lang="en" sz="1900" dirty="0">
                <a:solidFill>
                  <a:schemeClr val="tx1">
                    <a:lumMod val="75000"/>
                    <a:lumOff val="25000"/>
                  </a:schemeClr>
                </a:solidFill>
              </a:rPr>
              <a:t>Effectiveness of pressure reliefs is assessed (lateral weight shift, anterior weight shift, push up)</a:t>
            </a:r>
          </a:p>
          <a:p>
            <a:pPr marL="107950" lvl="0" indent="0" algn="l" rtl="0">
              <a:spcBef>
                <a:spcPts val="0"/>
              </a:spcBef>
              <a:spcAft>
                <a:spcPts val="0"/>
              </a:spcAft>
              <a:buSzPts val="1900"/>
              <a:buNone/>
            </a:pPr>
            <a:endParaRPr sz="1900" dirty="0">
              <a:solidFill>
                <a:schemeClr val="tx1">
                  <a:lumMod val="75000"/>
                  <a:lumOff val="25000"/>
                </a:schemeClr>
              </a:solidFill>
            </a:endParaRPr>
          </a:p>
          <a:p>
            <a:pPr marL="457200" lvl="0" indent="-349250" algn="l" rtl="0">
              <a:spcBef>
                <a:spcPts val="0"/>
              </a:spcBef>
              <a:spcAft>
                <a:spcPts val="0"/>
              </a:spcAft>
              <a:buSzPts val="1900"/>
              <a:buFont typeface="Arial" panose="020B0604020202020204" pitchFamily="34" charset="0"/>
              <a:buChar char="•"/>
            </a:pPr>
            <a:r>
              <a:rPr lang="en" sz="1900" dirty="0">
                <a:solidFill>
                  <a:schemeClr val="tx1">
                    <a:lumMod val="75000"/>
                    <a:lumOff val="25000"/>
                  </a:schemeClr>
                </a:solidFill>
              </a:rPr>
              <a:t>Education is provided to the patient reinforcing the importance of pressure reliefs every 15 minutes</a:t>
            </a:r>
            <a:endParaRPr sz="1900" dirty="0">
              <a:solidFill>
                <a:schemeClr val="tx1">
                  <a:lumMod val="75000"/>
                  <a:lumOff val="25000"/>
                </a:schemeClr>
              </a:solidFill>
            </a:endParaRPr>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1632</Words>
  <Application>Microsoft Office PowerPoint</Application>
  <PresentationFormat>On-screen Show (16:9)</PresentationFormat>
  <Paragraphs>184</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Courier New</vt:lpstr>
      <vt:lpstr>Gill Sans MT</vt:lpstr>
      <vt:lpstr>Times New Roman</vt:lpstr>
      <vt:lpstr>Wingdings</vt:lpstr>
      <vt:lpstr>Parcel</vt:lpstr>
      <vt:lpstr>Pressure Mapping</vt:lpstr>
      <vt:lpstr>Objectives</vt:lpstr>
      <vt:lpstr>What is Pressure Mapping?</vt:lpstr>
      <vt:lpstr>Goals of pressure mapping</vt:lpstr>
      <vt:lpstr>Who should be pressure mapped?</vt:lpstr>
      <vt:lpstr>Pressure mapping decision tree</vt:lpstr>
      <vt:lpstr>*If pressure mapping is indicated, inform your supervisor, therapy scheduler, and trained therapist to schedule a pressure mapping session as soon as possible.</vt:lpstr>
      <vt:lpstr>When preparing for a pressure mapping session have the following information available: </vt:lpstr>
      <vt:lpstr>What to expect during the session:</vt:lpstr>
      <vt:lpstr>Interpretation of results</vt:lpstr>
      <vt:lpstr>After a pressure mapping session</vt:lpstr>
      <vt:lpstr>Roho Wheelchair Cushion Review</vt:lpstr>
      <vt:lpstr>PowerPoint Presentation</vt:lpstr>
      <vt:lpstr>PowerPoint Presentation</vt:lpstr>
      <vt:lpstr>PowerPoint Presentation</vt:lpstr>
      <vt:lpstr>PowerPoint Presentation</vt:lpstr>
      <vt:lpstr>Case Examples</vt:lpstr>
      <vt:lpstr>Patient B</vt:lpstr>
      <vt:lpstr>Patient B - Pressure Redistribution</vt:lpstr>
      <vt:lpstr>Patient B</vt:lpstr>
      <vt:lpstr>Patient C</vt:lpstr>
      <vt:lpstr>Patient C - Wheelchair comparison</vt:lpstr>
      <vt:lpstr>Patient C - Pressure reliefs</vt:lpstr>
      <vt:lpstr>PowerPoint Presentation</vt:lpstr>
      <vt:lpstr>Resources/references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Pressure Mapping</dc:title>
  <dc:creator>Shirley, Nicole</dc:creator>
  <cp:lastModifiedBy>Thompson, Jennifer</cp:lastModifiedBy>
  <cp:revision>25</cp:revision>
  <dcterms:created xsi:type="dcterms:W3CDTF">2021-02-04T15:31:34Z</dcterms:created>
  <dcterms:modified xsi:type="dcterms:W3CDTF">2021-02-23T16:52:03Z</dcterms:modified>
</cp:coreProperties>
</file>